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1" r:id="rId4"/>
  </p:sldMasterIdLst>
  <p:notesMasterIdLst>
    <p:notesMasterId r:id="rId24"/>
  </p:notesMasterIdLst>
  <p:sldIdLst>
    <p:sldId id="10047" r:id="rId5"/>
    <p:sldId id="10051" r:id="rId6"/>
    <p:sldId id="10063" r:id="rId7"/>
    <p:sldId id="3864" r:id="rId8"/>
    <p:sldId id="10053" r:id="rId9"/>
    <p:sldId id="10067" r:id="rId10"/>
    <p:sldId id="10068" r:id="rId11"/>
    <p:sldId id="10060" r:id="rId12"/>
    <p:sldId id="3850" r:id="rId13"/>
    <p:sldId id="10065" r:id="rId14"/>
    <p:sldId id="10056" r:id="rId15"/>
    <p:sldId id="10058" r:id="rId16"/>
    <p:sldId id="10059" r:id="rId17"/>
    <p:sldId id="10061" r:id="rId18"/>
    <p:sldId id="9760" r:id="rId19"/>
    <p:sldId id="9755" r:id="rId20"/>
    <p:sldId id="10062" r:id="rId21"/>
    <p:sldId id="10043" r:id="rId22"/>
    <p:sldId id="1005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216"/>
    <a:srgbClr val="000000"/>
    <a:srgbClr val="37AE01"/>
    <a:srgbClr val="555E84"/>
    <a:srgbClr val="7A87BD"/>
    <a:srgbClr val="001F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17" autoAdjust="0"/>
    <p:restoredTop sz="82118" autoAdjust="0"/>
  </p:normalViewPr>
  <p:slideViewPr>
    <p:cSldViewPr snapToGrid="0">
      <p:cViewPr varScale="1">
        <p:scale>
          <a:sx n="93" d="100"/>
          <a:sy n="93" d="100"/>
        </p:scale>
        <p:origin x="906" y="90"/>
      </p:cViewPr>
      <p:guideLst/>
    </p:cSldViewPr>
  </p:slideViewPr>
  <p:notesTextViewPr>
    <p:cViewPr>
      <p:scale>
        <a:sx n="1" d="1"/>
        <a:sy n="1" d="1"/>
      </p:scale>
      <p:origin x="0" y="0"/>
    </p:cViewPr>
  </p:notesTextViewPr>
  <p:sorterViewPr>
    <p:cViewPr>
      <p:scale>
        <a:sx n="130" d="100"/>
        <a:sy n="130" d="100"/>
      </p:scale>
      <p:origin x="0" y="-360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435C2-D7D0-49F2-BFA8-C8878EE1AE10}" type="datetimeFigureOut">
              <a:rPr lang="en-US" smtClean="0"/>
              <a:t>8/12/2021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AB7DA3-1E0C-42A7-8D51-AE67895E0E1E}" type="slidenum">
              <a:rPr lang="en-US" smtClean="0"/>
              <a:t>‹#›</a:t>
            </a:fld>
            <a:endParaRPr lang="en-US"/>
          </a:p>
        </p:txBody>
      </p:sp>
    </p:spTree>
    <p:extLst>
      <p:ext uri="{BB962C8B-B14F-4D97-AF65-F5344CB8AC3E}">
        <p14:creationId xmlns:p14="http://schemas.microsoft.com/office/powerpoint/2010/main" val="320608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1</a:t>
            </a:fld>
            <a:endParaRPr lang="en-US"/>
          </a:p>
        </p:txBody>
      </p:sp>
    </p:spTree>
    <p:extLst>
      <p:ext uri="{BB962C8B-B14F-4D97-AF65-F5344CB8AC3E}">
        <p14:creationId xmlns:p14="http://schemas.microsoft.com/office/powerpoint/2010/main" val="238956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tertiary classification problem we used the same exact prediction setup i.e., the same set of classifiers were used with 10-fold cross validation. baselines. Here the baseline refers to the stratified baseline where the prediction is based on random prediction with respect to the relative distribution of the classes.</a:t>
            </a:r>
          </a:p>
        </p:txBody>
      </p:sp>
      <p:sp>
        <p:nvSpPr>
          <p:cNvPr id="4" name="Slide Number Placeholder 3"/>
          <p:cNvSpPr>
            <a:spLocks noGrp="1"/>
          </p:cNvSpPr>
          <p:nvPr>
            <p:ph type="sldNum" sz="quarter" idx="5"/>
          </p:nvPr>
        </p:nvSpPr>
        <p:spPr/>
        <p:txBody>
          <a:bodyPr/>
          <a:lstStyle/>
          <a:p>
            <a:fld id="{73AB7DA3-1E0C-42A7-8D51-AE67895E0E1E}" type="slidenum">
              <a:rPr lang="en-US" smtClean="0"/>
              <a:t>13</a:t>
            </a:fld>
            <a:endParaRPr lang="en-US"/>
          </a:p>
        </p:txBody>
      </p:sp>
    </p:spTree>
    <p:extLst>
      <p:ext uri="{BB962C8B-B14F-4D97-AF65-F5344CB8AC3E}">
        <p14:creationId xmlns:p14="http://schemas.microsoft.com/office/powerpoint/2010/main" val="441089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model transparency we employed the SHAP framework [18], a summary of the top factors is given in Figure 2. The global factors that were identified by the model was a mix of expected and unexpected features e.g., pCO2 (partial pressure of carbon dioxide is the measure of carbon dioxide within arterial or venous blood) is an important factor with the population bifurcated into two subsets, one with high importance and another with low importance. Vital signs (heart rate, max respiratory rate </a:t>
            </a:r>
            <a:r>
              <a:rPr lang="en-US" dirty="0" err="1"/>
              <a:t>etc</a:t>
            </a:r>
            <a:r>
              <a:rPr lang="en-US" dirty="0"/>
              <a:t>) are highly represented as top features. Receiving medications from the following classes were present: narcotic analgesics, CNS stimulants, and </a:t>
            </a:r>
            <a:r>
              <a:rPr lang="en-US" dirty="0" err="1"/>
              <a:t>antiinfectives</a:t>
            </a:r>
            <a:r>
              <a:rPr lang="en-US" dirty="0"/>
              <a:t> are associated with future ICU care. Higher levels of Albumin are negatively associated with the positive class. Additionally, very young age (age measured in hours) is associated with increased risk for ICU care.</a:t>
            </a:r>
          </a:p>
          <a:p>
            <a:endParaRPr lang="en-US" dirty="0"/>
          </a:p>
        </p:txBody>
      </p:sp>
      <p:sp>
        <p:nvSpPr>
          <p:cNvPr id="4" name="Slide Number Placeholder 3"/>
          <p:cNvSpPr>
            <a:spLocks noGrp="1"/>
          </p:cNvSpPr>
          <p:nvPr>
            <p:ph type="sldNum" sz="quarter" idx="5"/>
          </p:nvPr>
        </p:nvSpPr>
        <p:spPr/>
        <p:txBody>
          <a:bodyPr/>
          <a:lstStyle/>
          <a:p>
            <a:fld id="{2D96C242-865E-6343-9C00-0EEED2B7D829}" type="slidenum">
              <a:rPr lang="en-US" smtClean="0"/>
              <a:t>15</a:t>
            </a:fld>
            <a:endParaRPr lang="en-US"/>
          </a:p>
        </p:txBody>
      </p:sp>
    </p:spTree>
    <p:extLst>
      <p:ext uri="{BB962C8B-B14F-4D97-AF65-F5344CB8AC3E}">
        <p14:creationId xmlns:p14="http://schemas.microsoft.com/office/powerpoint/2010/main" val="893483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96C242-865E-6343-9C00-0EEED2B7D829}" type="slidenum">
              <a:rPr lang="en-US" smtClean="0"/>
              <a:t>16</a:t>
            </a:fld>
            <a:endParaRPr lang="en-US"/>
          </a:p>
        </p:txBody>
      </p:sp>
    </p:spTree>
    <p:extLst>
      <p:ext uri="{BB962C8B-B14F-4D97-AF65-F5344CB8AC3E}">
        <p14:creationId xmlns:p14="http://schemas.microsoft.com/office/powerpoint/2010/main" val="3719788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u="none" strike="noStrike" baseline="0" dirty="0"/>
              <a:t> for patient quality of life and even patient survival.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Machine learning models can be used for predicting patient states in PICUs</a:t>
            </a:r>
            <a:endParaRPr lang="en-US" sz="1200" i="0" u="none" strike="noStrike" baseline="0" dirty="0"/>
          </a:p>
          <a:p>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17</a:t>
            </a:fld>
            <a:endParaRPr lang="en-US"/>
          </a:p>
        </p:txBody>
      </p:sp>
    </p:spTree>
    <p:extLst>
      <p:ext uri="{BB962C8B-B14F-4D97-AF65-F5344CB8AC3E}">
        <p14:creationId xmlns:p14="http://schemas.microsoft.com/office/powerpoint/2010/main" val="1702669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E0FAAC-9008-124F-9AA3-23D27FEB84F3}" type="slidenum">
              <a:rPr lang="en-US" smtClean="0"/>
              <a:t>18</a:t>
            </a:fld>
            <a:endParaRPr lang="en-US"/>
          </a:p>
        </p:txBody>
      </p:sp>
    </p:spTree>
    <p:extLst>
      <p:ext uri="{BB962C8B-B14F-4D97-AF65-F5344CB8AC3E}">
        <p14:creationId xmlns:p14="http://schemas.microsoft.com/office/powerpoint/2010/main" val="2096193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E0FAAC-9008-124F-9AA3-23D27FEB84F3}" type="slidenum">
              <a:rPr lang="en-US" smtClean="0"/>
              <a:t>19</a:t>
            </a:fld>
            <a:endParaRPr lang="en-US"/>
          </a:p>
        </p:txBody>
      </p:sp>
    </p:spTree>
    <p:extLst>
      <p:ext uri="{BB962C8B-B14F-4D97-AF65-F5344CB8AC3E}">
        <p14:creationId xmlns:p14="http://schemas.microsoft.com/office/powerpoint/2010/main" val="57025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3</a:t>
            </a:fld>
            <a:endParaRPr lang="en-US"/>
          </a:p>
        </p:txBody>
      </p:sp>
    </p:spTree>
    <p:extLst>
      <p:ext uri="{BB962C8B-B14F-4D97-AF65-F5344CB8AC3E}">
        <p14:creationId xmlns:p14="http://schemas.microsoft.com/office/powerpoint/2010/main" val="2473735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u="none" strike="noStrike" baseline="0" dirty="0">
                <a:latin typeface="NimbusRomNo9L-Regu"/>
              </a:rPr>
              <a:t> Patients in ICUs require high level of care as compared to patients in other units in the hospital. The condition of certain patients can deteriorate quickly which require sudden attention from the medical staff. This can often times prove challenging especially if risk stratification is needed for resource allocation for the medical staff, a problem that has especially become prominent in the post COVID-19 world. </a:t>
            </a:r>
          </a:p>
          <a:p>
            <a:pPr algn="l"/>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t>House Supervisors have a limited number of resources in staffing and beds and thus having a list of patients who may be at higher risk of transitioning to ICU can help to prioritize where the high risk patients may go and also facilitate discharge of patients who are improving and no longer need ICU levels of care. </a:t>
            </a:r>
            <a:endParaRPr lang="en-US" sz="1200" dirty="0"/>
          </a:p>
          <a:p>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4</a:t>
            </a:fld>
            <a:endParaRPr lang="en-US"/>
          </a:p>
        </p:txBody>
      </p:sp>
    </p:spTree>
    <p:extLst>
      <p:ext uri="{BB962C8B-B14F-4D97-AF65-F5344CB8AC3E}">
        <p14:creationId xmlns:p14="http://schemas.microsoft.com/office/powerpoint/2010/main" val="2620201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a:t>PRISM is a physiologically based score used to quantify the physiologic derangement of a pediatric patient. When combined with other variables, it can be used to compute expected mortality risk </a:t>
            </a:r>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5</a:t>
            </a:fld>
            <a:endParaRPr lang="en-US"/>
          </a:p>
        </p:txBody>
      </p:sp>
    </p:spTree>
    <p:extLst>
      <p:ext uri="{BB962C8B-B14F-4D97-AF65-F5344CB8AC3E}">
        <p14:creationId xmlns:p14="http://schemas.microsoft.com/office/powerpoint/2010/main" val="3795702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u="none" strike="noStrike" baseline="0" dirty="0"/>
              <a:t>Patients who died (768) were excluded from analysis</a:t>
            </a:r>
          </a:p>
          <a:p>
            <a:pPr algn="l"/>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6</a:t>
            </a:fld>
            <a:endParaRPr lang="en-US"/>
          </a:p>
        </p:txBody>
      </p:sp>
    </p:spTree>
    <p:extLst>
      <p:ext uri="{BB962C8B-B14F-4D97-AF65-F5344CB8AC3E}">
        <p14:creationId xmlns:p14="http://schemas.microsoft.com/office/powerpoint/2010/main" val="746423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u="none" strike="noStrike" baseline="0" dirty="0">
                <a:latin typeface="NimbusRomNo9L-Regu"/>
              </a:rPr>
              <a:t>The majority of the encounters have more than 5 or more records associated with them. Data cleansing included: a) eliminating duplicate and null values; and b) eliminating data inconsistent with valid entries (e.g. admission times of zero, data inconsistent with life, or negative values). </a:t>
            </a:r>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7</a:t>
            </a:fld>
            <a:endParaRPr lang="en-US"/>
          </a:p>
        </p:txBody>
      </p:sp>
    </p:spTree>
    <p:extLst>
      <p:ext uri="{BB962C8B-B14F-4D97-AF65-F5344CB8AC3E}">
        <p14:creationId xmlns:p14="http://schemas.microsoft.com/office/powerpoint/2010/main" val="3359815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AB7DA3-1E0C-42A7-8D51-AE67895E0E1E}" type="slidenum">
              <a:rPr lang="en-US" smtClean="0"/>
              <a:t>10</a:t>
            </a:fld>
            <a:endParaRPr lang="en-US"/>
          </a:p>
        </p:txBody>
      </p:sp>
    </p:spTree>
    <p:extLst>
      <p:ext uri="{BB962C8B-B14F-4D97-AF65-F5344CB8AC3E}">
        <p14:creationId xmlns:p14="http://schemas.microsoft.com/office/powerpoint/2010/main" val="1140690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summary of prediction results for predicting the next future state are given in the Figure. The plots in Figure 1 reveal that the Random Forest model is sufficiently calibrated, although model calibration can be improved further. The AUC of the model is 0.97 and the threshold tuning plots also reveal that the model has sufficiently good predictive power as measured by precision and recall. Lastly, the SLA (Sensitivity vs. Low Alert Rate) plots reveal that the model does not degrade when the model confidence is low.</a:t>
            </a:r>
          </a:p>
        </p:txBody>
      </p:sp>
      <p:sp>
        <p:nvSpPr>
          <p:cNvPr id="4" name="Slide Number Placeholder 3"/>
          <p:cNvSpPr>
            <a:spLocks noGrp="1"/>
          </p:cNvSpPr>
          <p:nvPr>
            <p:ph type="sldNum" sz="quarter" idx="5"/>
          </p:nvPr>
        </p:nvSpPr>
        <p:spPr/>
        <p:txBody>
          <a:bodyPr/>
          <a:lstStyle/>
          <a:p>
            <a:fld id="{73AB7DA3-1E0C-42A7-8D51-AE67895E0E1E}" type="slidenum">
              <a:rPr lang="en-US" smtClean="0"/>
              <a:t>11</a:t>
            </a:fld>
            <a:endParaRPr lang="en-US"/>
          </a:p>
        </p:txBody>
      </p:sp>
    </p:spTree>
    <p:extLst>
      <p:ext uri="{BB962C8B-B14F-4D97-AF65-F5344CB8AC3E}">
        <p14:creationId xmlns:p14="http://schemas.microsoft.com/office/powerpoint/2010/main" val="158107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tables demonstrate that the sufficiently high results are obtained across the board for predicting future states. We also computed the Matthews Correlation Coefficient for the results in Table I since this metric is generally regarded as a good way to capture different aspects of a Confusion Matrix in a single number. The overall performance gives us confidence that the models perform sufficiently well.</a:t>
            </a:r>
          </a:p>
        </p:txBody>
      </p:sp>
      <p:sp>
        <p:nvSpPr>
          <p:cNvPr id="4" name="Slide Number Placeholder 3"/>
          <p:cNvSpPr>
            <a:spLocks noGrp="1"/>
          </p:cNvSpPr>
          <p:nvPr>
            <p:ph type="sldNum" sz="quarter" idx="5"/>
          </p:nvPr>
        </p:nvSpPr>
        <p:spPr/>
        <p:txBody>
          <a:bodyPr/>
          <a:lstStyle/>
          <a:p>
            <a:fld id="{73AB7DA3-1E0C-42A7-8D51-AE67895E0E1E}" type="slidenum">
              <a:rPr lang="en-US" smtClean="0"/>
              <a:t>12</a:t>
            </a:fld>
            <a:endParaRPr lang="en-US"/>
          </a:p>
        </p:txBody>
      </p:sp>
    </p:spTree>
    <p:extLst>
      <p:ext uri="{BB962C8B-B14F-4D97-AF65-F5344CB8AC3E}">
        <p14:creationId xmlns:p14="http://schemas.microsoft.com/office/powerpoint/2010/main" val="3964776399"/>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4.wdp"/></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753420BB-59E4-F14B-80CB-99C99EB28A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5494247"/>
            <a:ext cx="12192000" cy="1377002"/>
          </a:xfrm>
          <a:prstGeom prst="rect">
            <a:avLst/>
          </a:prstGeom>
        </p:spPr>
      </p:pic>
      <p:pic>
        <p:nvPicPr>
          <p:cNvPr id="23" name="Picture 22">
            <a:extLst>
              <a:ext uri="{FF2B5EF4-FFF2-40B4-BE49-F238E27FC236}">
                <a16:creationId xmlns:a16="http://schemas.microsoft.com/office/drawing/2014/main" id="{892ABFB8-C716-4D3C-9426-9F60729AAEAD}"/>
              </a:ext>
            </a:extLst>
          </p:cNvPr>
          <p:cNvPicPr>
            <a:picLocks/>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91440"/>
          </a:xfrm>
          <a:prstGeom prst="rect">
            <a:avLst/>
          </a:prstGeom>
        </p:spPr>
      </p:pic>
      <p:sp>
        <p:nvSpPr>
          <p:cNvPr id="29" name="Title Placeholder 1">
            <a:extLst>
              <a:ext uri="{FF2B5EF4-FFF2-40B4-BE49-F238E27FC236}">
                <a16:creationId xmlns:a16="http://schemas.microsoft.com/office/drawing/2014/main" id="{8A410E8D-8454-457D-A56A-18C6C88DDD89}"/>
              </a:ext>
            </a:extLst>
          </p:cNvPr>
          <p:cNvSpPr>
            <a:spLocks noGrp="1"/>
          </p:cNvSpPr>
          <p:nvPr>
            <p:ph type="title"/>
          </p:nvPr>
        </p:nvSpPr>
        <p:spPr>
          <a:xfrm>
            <a:off x="831850" y="2766218"/>
            <a:ext cx="10515600" cy="1325563"/>
          </a:xfrm>
          <a:prstGeom prst="rect">
            <a:avLst/>
          </a:prstGeom>
        </p:spPr>
        <p:txBody>
          <a:bodyPr vert="horz" lIns="91440" tIns="45720" rIns="91440" bIns="45720" rtlCol="0" anchor="ctr">
            <a:normAutofit/>
          </a:bodyPr>
          <a:lstStyle/>
          <a:p>
            <a:r>
              <a:rPr lang="en-US"/>
              <a:t>Click to edit Master title style</a:t>
            </a:r>
          </a:p>
        </p:txBody>
      </p:sp>
      <p:pic>
        <p:nvPicPr>
          <p:cNvPr id="33" name="Picture 32">
            <a:extLst>
              <a:ext uri="{FF2B5EF4-FFF2-40B4-BE49-F238E27FC236}">
                <a16:creationId xmlns:a16="http://schemas.microsoft.com/office/drawing/2014/main" id="{462EBABE-03C3-4AB6-9AD0-857635B04EF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1850" y="1534028"/>
            <a:ext cx="1655915" cy="1037066"/>
          </a:xfrm>
          <a:prstGeom prst="rect">
            <a:avLst/>
          </a:prstGeom>
        </p:spPr>
      </p:pic>
      <p:sp>
        <p:nvSpPr>
          <p:cNvPr id="3" name="Text Placeholder 2">
            <a:extLst>
              <a:ext uri="{FF2B5EF4-FFF2-40B4-BE49-F238E27FC236}">
                <a16:creationId xmlns:a16="http://schemas.microsoft.com/office/drawing/2014/main" id="{D3B18404-20AA-7341-9C0B-1B40F977B245}"/>
              </a:ext>
            </a:extLst>
          </p:cNvPr>
          <p:cNvSpPr>
            <a:spLocks noGrp="1"/>
          </p:cNvSpPr>
          <p:nvPr>
            <p:ph type="body" sz="quarter" idx="10" hasCustomPrompt="1"/>
          </p:nvPr>
        </p:nvSpPr>
        <p:spPr>
          <a:xfrm>
            <a:off x="831850" y="4312002"/>
            <a:ext cx="10515600" cy="481012"/>
          </a:xfrm>
          <a:prstGeom prst="rect">
            <a:avLst/>
          </a:prstGeom>
        </p:spPr>
        <p:txBody>
          <a:bodyPr/>
          <a:lstStyle>
            <a:lvl1pPr marL="0" indent="0">
              <a:buNone/>
              <a:defRPr sz="1400" b="1" i="0">
                <a:solidFill>
                  <a:schemeClr val="tx2">
                    <a:lumMod val="60000"/>
                    <a:lumOff val="40000"/>
                  </a:schemeClr>
                </a:solidFill>
                <a:latin typeface="Segoe UI Semibold" panose="020B0502040204020203" pitchFamily="34" charset="0"/>
                <a:cs typeface="Segoe UI Semibold" panose="020B0502040204020203" pitchFamily="34" charset="0"/>
              </a:defRPr>
            </a:lvl1pPr>
          </a:lstStyle>
          <a:p>
            <a:pPr lvl="0"/>
            <a:r>
              <a:rPr lang="en-US"/>
              <a:t>MM/DD/YYYY</a:t>
            </a:r>
          </a:p>
        </p:txBody>
      </p:sp>
      <p:grpSp>
        <p:nvGrpSpPr>
          <p:cNvPr id="7" name="Group 6">
            <a:extLst>
              <a:ext uri="{FF2B5EF4-FFF2-40B4-BE49-F238E27FC236}">
                <a16:creationId xmlns:a16="http://schemas.microsoft.com/office/drawing/2014/main" id="{8DCF3A52-E66E-A74C-A0EF-0628453D6CC5}"/>
              </a:ext>
            </a:extLst>
          </p:cNvPr>
          <p:cNvGrpSpPr/>
          <p:nvPr userDrawn="1"/>
        </p:nvGrpSpPr>
        <p:grpSpPr>
          <a:xfrm>
            <a:off x="978316" y="3752996"/>
            <a:ext cx="11213684" cy="1741251"/>
            <a:chOff x="978316" y="3752996"/>
            <a:chExt cx="11213684" cy="1741251"/>
          </a:xfrm>
        </p:grpSpPr>
        <p:pic>
          <p:nvPicPr>
            <p:cNvPr id="8" name="Picture 7">
              <a:extLst>
                <a:ext uri="{FF2B5EF4-FFF2-40B4-BE49-F238E27FC236}">
                  <a16:creationId xmlns:a16="http://schemas.microsoft.com/office/drawing/2014/main" id="{6BEA23F2-54AC-8840-BF2B-E523421ED23A}"/>
                </a:ext>
              </a:extLst>
            </p:cNvPr>
            <p:cNvPicPr>
              <a:picLocks noChangeAspect="1"/>
            </p:cNvPicPr>
            <p:nvPr userDrawn="1"/>
          </p:nvPicPr>
          <p:blipFill rotWithShape="1">
            <a:blip r:embed="rId5" cstate="screen">
              <a:alphaModFix amt="7000"/>
              <a:extLst>
                <a:ext uri="{BEBA8EAE-BF5A-486C-A8C5-ECC9F3942E4B}">
                  <a14:imgProps xmlns:a14="http://schemas.microsoft.com/office/drawing/2010/main">
                    <a14:imgLayer r:embed="rId6">
                      <a14:imgEffect>
                        <a14:colorTemperature colorTemp="3949"/>
                      </a14:imgEffect>
                    </a14:imgLayer>
                  </a14:imgProps>
                </a:ext>
                <a:ext uri="{28A0092B-C50C-407E-A947-70E740481C1C}">
                  <a14:useLocalDpi xmlns:a14="http://schemas.microsoft.com/office/drawing/2010/main"/>
                </a:ext>
              </a:extLst>
            </a:blip>
            <a:srcRect/>
            <a:stretch/>
          </p:blipFill>
          <p:spPr>
            <a:xfrm>
              <a:off x="978316" y="3752996"/>
              <a:ext cx="11213684" cy="1741251"/>
            </a:xfrm>
            <a:prstGeom prst="rect">
              <a:avLst/>
            </a:prstGeom>
          </p:spPr>
        </p:pic>
        <p:pic>
          <p:nvPicPr>
            <p:cNvPr id="9" name="Picture 8">
              <a:extLst>
                <a:ext uri="{FF2B5EF4-FFF2-40B4-BE49-F238E27FC236}">
                  <a16:creationId xmlns:a16="http://schemas.microsoft.com/office/drawing/2014/main" id="{FB6729B0-4F67-FE4B-A749-8E6DF5004A22}"/>
                </a:ext>
              </a:extLst>
            </p:cNvPr>
            <p:cNvPicPr>
              <a:picLocks noChangeAspect="1"/>
            </p:cNvPicPr>
            <p:nvPr userDrawn="1"/>
          </p:nvPicPr>
          <p:blipFill rotWithShape="1">
            <a:blip r:embed="rId7" cstate="hqprint">
              <a:alphaModFix amt="12000"/>
              <a:extLst>
                <a:ext uri="{BEBA8EAE-BF5A-486C-A8C5-ECC9F3942E4B}">
                  <a14:imgProps xmlns:a14="http://schemas.microsoft.com/office/drawing/2010/main">
                    <a14:imgLayer r:embed="rId8">
                      <a14:imgEffect>
                        <a14:colorTemperature colorTemp="2958"/>
                      </a14:imgEffect>
                    </a14:imgLayer>
                  </a14:imgProps>
                </a:ext>
                <a:ext uri="{28A0092B-C50C-407E-A947-70E740481C1C}">
                  <a14:useLocalDpi xmlns:a14="http://schemas.microsoft.com/office/drawing/2010/main"/>
                </a:ext>
              </a:extLst>
            </a:blip>
            <a:srcRect/>
            <a:stretch/>
          </p:blipFill>
          <p:spPr>
            <a:xfrm>
              <a:off x="1900027" y="3833220"/>
              <a:ext cx="10291973" cy="1661027"/>
            </a:xfrm>
            <a:prstGeom prst="rect">
              <a:avLst/>
            </a:prstGeom>
          </p:spPr>
        </p:pic>
      </p:grpSp>
    </p:spTree>
    <p:extLst>
      <p:ext uri="{BB962C8B-B14F-4D97-AF65-F5344CB8AC3E}">
        <p14:creationId xmlns:p14="http://schemas.microsoft.com/office/powerpoint/2010/main" val="1692205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6F774C93-398D-5547-86DA-8B99F70FF852}"/>
              </a:ext>
            </a:extLst>
          </p:cNvPr>
          <p:cNvSpPr>
            <a:spLocks noGrp="1"/>
          </p:cNvSpPr>
          <p:nvPr>
            <p:ph type="sldNum" sz="quarter" idx="4"/>
          </p:nvPr>
        </p:nvSpPr>
        <p:spPr>
          <a:xfrm>
            <a:off x="9167429" y="628441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1</a:t>
            </a:r>
          </a:p>
        </p:txBody>
      </p:sp>
      <p:sp>
        <p:nvSpPr>
          <p:cNvPr id="7" name="TextBox 6">
            <a:extLst>
              <a:ext uri="{FF2B5EF4-FFF2-40B4-BE49-F238E27FC236}">
                <a16:creationId xmlns:a16="http://schemas.microsoft.com/office/drawing/2014/main" id="{8F3C6E36-F5C1-FC4E-8313-F7B78AEB8E82}"/>
              </a:ext>
            </a:extLst>
          </p:cNvPr>
          <p:cNvSpPr txBox="1"/>
          <p:nvPr userDrawn="1"/>
        </p:nvSpPr>
        <p:spPr>
          <a:xfrm>
            <a:off x="3596866" y="3013501"/>
            <a:ext cx="4998266" cy="830997"/>
          </a:xfrm>
          <a:prstGeom prst="rect">
            <a:avLst/>
          </a:prstGeom>
          <a:noFill/>
        </p:spPr>
        <p:txBody>
          <a:bodyPr wrap="square" rtlCol="0">
            <a:spAutoFit/>
          </a:bodyPr>
          <a:lstStyle/>
          <a:p>
            <a:pPr algn="ctr"/>
            <a:r>
              <a:rPr lang="en-US" sz="4800"/>
              <a:t>Thank you.</a:t>
            </a:r>
          </a:p>
        </p:txBody>
      </p:sp>
    </p:spTree>
    <p:extLst>
      <p:ext uri="{BB962C8B-B14F-4D97-AF65-F5344CB8AC3E}">
        <p14:creationId xmlns:p14="http://schemas.microsoft.com/office/powerpoint/2010/main" val="1511299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FE7C7441-3BBA-0B45-A0D5-D128F8EFC8AE}"/>
              </a:ext>
            </a:extLst>
          </p:cNvPr>
          <p:cNvSpPr>
            <a:spLocks noGrp="1"/>
          </p:cNvSpPr>
          <p:nvPr>
            <p:ph type="title"/>
          </p:nvPr>
        </p:nvSpPr>
        <p:spPr>
          <a:xfrm>
            <a:off x="281371" y="9144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9" name="Slide Number Placeholder 5">
            <a:extLst>
              <a:ext uri="{FF2B5EF4-FFF2-40B4-BE49-F238E27FC236}">
                <a16:creationId xmlns:a16="http://schemas.microsoft.com/office/drawing/2014/main" id="{6F774C93-398D-5547-86DA-8B99F70FF852}"/>
              </a:ext>
            </a:extLst>
          </p:cNvPr>
          <p:cNvSpPr>
            <a:spLocks noGrp="1"/>
          </p:cNvSpPr>
          <p:nvPr>
            <p:ph type="sldNum" sz="quarter" idx="4"/>
          </p:nvPr>
        </p:nvSpPr>
        <p:spPr>
          <a:xfrm>
            <a:off x="9167429" y="628441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1</a:t>
            </a:r>
          </a:p>
        </p:txBody>
      </p:sp>
      <p:pic>
        <p:nvPicPr>
          <p:cNvPr id="12" name="Picture 11">
            <a:extLst>
              <a:ext uri="{FF2B5EF4-FFF2-40B4-BE49-F238E27FC236}">
                <a16:creationId xmlns:a16="http://schemas.microsoft.com/office/drawing/2014/main" id="{25821ED4-6168-F245-8EE5-BD88DBAB2D5C}"/>
              </a:ext>
            </a:extLst>
          </p:cNvPr>
          <p:cNvPicPr>
            <a:picLocks/>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91440"/>
          </a:xfrm>
          <a:prstGeom prst="rect">
            <a:avLst/>
          </a:prstGeom>
        </p:spPr>
      </p:pic>
    </p:spTree>
    <p:extLst>
      <p:ext uri="{BB962C8B-B14F-4D97-AF65-F5344CB8AC3E}">
        <p14:creationId xmlns:p14="http://schemas.microsoft.com/office/powerpoint/2010/main" val="910452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alt">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753420BB-59E4-F14B-80CB-99C99EB28A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5494247"/>
            <a:ext cx="12192000" cy="1377002"/>
          </a:xfrm>
          <a:prstGeom prst="rect">
            <a:avLst/>
          </a:prstGeom>
        </p:spPr>
      </p:pic>
      <p:pic>
        <p:nvPicPr>
          <p:cNvPr id="23" name="Picture 22">
            <a:extLst>
              <a:ext uri="{FF2B5EF4-FFF2-40B4-BE49-F238E27FC236}">
                <a16:creationId xmlns:a16="http://schemas.microsoft.com/office/drawing/2014/main" id="{892ABFB8-C716-4D3C-9426-9F60729AAEAD}"/>
              </a:ext>
            </a:extLst>
          </p:cNvPr>
          <p:cNvPicPr>
            <a:picLocks/>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91440"/>
          </a:xfrm>
          <a:prstGeom prst="rect">
            <a:avLst/>
          </a:prstGeom>
        </p:spPr>
      </p:pic>
      <p:sp>
        <p:nvSpPr>
          <p:cNvPr id="29" name="Title Placeholder 1">
            <a:extLst>
              <a:ext uri="{FF2B5EF4-FFF2-40B4-BE49-F238E27FC236}">
                <a16:creationId xmlns:a16="http://schemas.microsoft.com/office/drawing/2014/main" id="{8A410E8D-8454-457D-A56A-18C6C88DDD89}"/>
              </a:ext>
            </a:extLst>
          </p:cNvPr>
          <p:cNvSpPr>
            <a:spLocks noGrp="1"/>
          </p:cNvSpPr>
          <p:nvPr>
            <p:ph type="title"/>
          </p:nvPr>
        </p:nvSpPr>
        <p:spPr>
          <a:xfrm>
            <a:off x="831850" y="2766218"/>
            <a:ext cx="10515600" cy="1325563"/>
          </a:xfrm>
          <a:prstGeom prst="rect">
            <a:avLst/>
          </a:prstGeom>
        </p:spPr>
        <p:txBody>
          <a:bodyPr vert="horz" lIns="91440" tIns="45720" rIns="91440" bIns="45720" rtlCol="0" anchor="ctr">
            <a:normAutofit/>
          </a:bodyPr>
          <a:lstStyle/>
          <a:p>
            <a:r>
              <a:rPr lang="en-US"/>
              <a:t>Click to edit Master title style</a:t>
            </a:r>
          </a:p>
        </p:txBody>
      </p:sp>
      <p:pic>
        <p:nvPicPr>
          <p:cNvPr id="33" name="Picture 32">
            <a:extLst>
              <a:ext uri="{FF2B5EF4-FFF2-40B4-BE49-F238E27FC236}">
                <a16:creationId xmlns:a16="http://schemas.microsoft.com/office/drawing/2014/main" id="{462EBABE-03C3-4AB6-9AD0-857635B04EF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1850" y="1534028"/>
            <a:ext cx="1655915" cy="1037066"/>
          </a:xfrm>
          <a:prstGeom prst="rect">
            <a:avLst/>
          </a:prstGeom>
        </p:spPr>
      </p:pic>
      <p:sp>
        <p:nvSpPr>
          <p:cNvPr id="3" name="Text Placeholder 2">
            <a:extLst>
              <a:ext uri="{FF2B5EF4-FFF2-40B4-BE49-F238E27FC236}">
                <a16:creationId xmlns:a16="http://schemas.microsoft.com/office/drawing/2014/main" id="{D3B18404-20AA-7341-9C0B-1B40F977B245}"/>
              </a:ext>
            </a:extLst>
          </p:cNvPr>
          <p:cNvSpPr>
            <a:spLocks noGrp="1"/>
          </p:cNvSpPr>
          <p:nvPr>
            <p:ph type="body" sz="quarter" idx="10" hasCustomPrompt="1"/>
          </p:nvPr>
        </p:nvSpPr>
        <p:spPr>
          <a:xfrm>
            <a:off x="831850" y="4312002"/>
            <a:ext cx="10515600" cy="481012"/>
          </a:xfrm>
          <a:prstGeom prst="rect">
            <a:avLst/>
          </a:prstGeom>
        </p:spPr>
        <p:txBody>
          <a:bodyPr/>
          <a:lstStyle>
            <a:lvl1pPr marL="0" indent="0">
              <a:buNone/>
              <a:defRPr sz="1400" b="1" i="0">
                <a:solidFill>
                  <a:schemeClr val="tx2">
                    <a:lumMod val="60000"/>
                    <a:lumOff val="40000"/>
                  </a:schemeClr>
                </a:solidFill>
                <a:latin typeface="Segoe UI Semibold" panose="020B0502040204020203" pitchFamily="34" charset="0"/>
                <a:cs typeface="Segoe UI Semibold" panose="020B0502040204020203" pitchFamily="34" charset="0"/>
              </a:defRPr>
            </a:lvl1pPr>
          </a:lstStyle>
          <a:p>
            <a:pPr lvl="0"/>
            <a:r>
              <a:rPr lang="en-US"/>
              <a:t>MM/DD/YYYY</a:t>
            </a:r>
          </a:p>
        </p:txBody>
      </p:sp>
      <p:cxnSp>
        <p:nvCxnSpPr>
          <p:cNvPr id="7" name="Straight Connector 6">
            <a:extLst>
              <a:ext uri="{FF2B5EF4-FFF2-40B4-BE49-F238E27FC236}">
                <a16:creationId xmlns:a16="http://schemas.microsoft.com/office/drawing/2014/main" id="{74B01955-878D-E14E-AA98-B386598520D4}"/>
              </a:ext>
            </a:extLst>
          </p:cNvPr>
          <p:cNvCxnSpPr>
            <a:cxnSpLocks/>
          </p:cNvCxnSpPr>
          <p:nvPr userDrawn="1"/>
        </p:nvCxnSpPr>
        <p:spPr>
          <a:xfrm>
            <a:off x="905070" y="5747510"/>
            <a:ext cx="151253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6DDDB01-B6CD-1848-8443-EDC29FDAFF45}"/>
              </a:ext>
            </a:extLst>
          </p:cNvPr>
          <p:cNvCxnSpPr>
            <a:cxnSpLocks/>
          </p:cNvCxnSpPr>
          <p:nvPr userDrawn="1"/>
        </p:nvCxnSpPr>
        <p:spPr>
          <a:xfrm>
            <a:off x="2566313" y="5747510"/>
            <a:ext cx="151253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044EE1C-2798-9E4A-9D17-C83DD5845248}"/>
              </a:ext>
            </a:extLst>
          </p:cNvPr>
          <p:cNvCxnSpPr>
            <a:cxnSpLocks/>
          </p:cNvCxnSpPr>
          <p:nvPr userDrawn="1"/>
        </p:nvCxnSpPr>
        <p:spPr>
          <a:xfrm>
            <a:off x="4227555" y="5747510"/>
            <a:ext cx="151253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F76C5CD-5466-2746-AFD5-67E4AEE18320}"/>
              </a:ext>
            </a:extLst>
          </p:cNvPr>
          <p:cNvCxnSpPr>
            <a:cxnSpLocks/>
          </p:cNvCxnSpPr>
          <p:nvPr userDrawn="1"/>
        </p:nvCxnSpPr>
        <p:spPr>
          <a:xfrm>
            <a:off x="5888798" y="5747510"/>
            <a:ext cx="151253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BDEF007-7F1D-084F-A6DC-32366A48B181}"/>
              </a:ext>
            </a:extLst>
          </p:cNvPr>
          <p:cNvCxnSpPr>
            <a:cxnSpLocks/>
          </p:cNvCxnSpPr>
          <p:nvPr userDrawn="1"/>
        </p:nvCxnSpPr>
        <p:spPr>
          <a:xfrm>
            <a:off x="7550040" y="5747510"/>
            <a:ext cx="214042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C69E679-3759-A94A-B0FB-F7C387DE1408}"/>
              </a:ext>
            </a:extLst>
          </p:cNvPr>
          <p:cNvCxnSpPr>
            <a:cxnSpLocks/>
          </p:cNvCxnSpPr>
          <p:nvPr userDrawn="1"/>
        </p:nvCxnSpPr>
        <p:spPr>
          <a:xfrm>
            <a:off x="9834911" y="5747510"/>
            <a:ext cx="151253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8C3F00B-CCA6-5346-9CC2-AB7FA746A999}"/>
              </a:ext>
            </a:extLst>
          </p:cNvPr>
          <p:cNvSpPr txBox="1"/>
          <p:nvPr userDrawn="1"/>
        </p:nvSpPr>
        <p:spPr>
          <a:xfrm>
            <a:off x="831850" y="5842660"/>
            <a:ext cx="1367855" cy="553998"/>
          </a:xfrm>
          <a:prstGeom prst="rect">
            <a:avLst/>
          </a:prstGeom>
          <a:noFill/>
        </p:spPr>
        <p:txBody>
          <a:bodyPr wrap="square" rtlCol="0">
            <a:spAutoFit/>
          </a:bodyPr>
          <a:lstStyle/>
          <a:p>
            <a:r>
              <a:rPr lang="en-US" sz="1800" b="0" i="0">
                <a:solidFill>
                  <a:schemeClr val="bg1"/>
                </a:solidFill>
                <a:latin typeface="Segoe UI" panose="020B0502040204020203" pitchFamily="34" charset="0"/>
                <a:cs typeface="Segoe UI" panose="020B0502040204020203" pitchFamily="34" charset="0"/>
              </a:rPr>
              <a:t>57 Million </a:t>
            </a:r>
            <a:r>
              <a:rPr lang="en-US" sz="1200" b="0" i="0">
                <a:solidFill>
                  <a:schemeClr val="tx1"/>
                </a:solidFill>
                <a:latin typeface="Segoe UI" panose="020B0502040204020203" pitchFamily="34" charset="0"/>
                <a:cs typeface="Segoe UI" panose="020B0502040204020203" pitchFamily="34" charset="0"/>
              </a:rPr>
              <a:t>Lives</a:t>
            </a:r>
            <a:endParaRPr lang="en-US" sz="1600" b="0" i="0">
              <a:solidFill>
                <a:schemeClr val="tx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B61BFDDB-B81A-0647-B840-9A1C527458C8}"/>
              </a:ext>
            </a:extLst>
          </p:cNvPr>
          <p:cNvSpPr txBox="1"/>
          <p:nvPr userDrawn="1"/>
        </p:nvSpPr>
        <p:spPr>
          <a:xfrm>
            <a:off x="2487765" y="5842660"/>
            <a:ext cx="1593473" cy="553998"/>
          </a:xfrm>
          <a:prstGeom prst="rect">
            <a:avLst/>
          </a:prstGeom>
          <a:noFill/>
        </p:spPr>
        <p:txBody>
          <a:bodyPr wrap="square" rtlCol="0">
            <a:spAutoFit/>
          </a:bodyPr>
          <a:lstStyle/>
          <a:p>
            <a:r>
              <a:rPr lang="en-US" sz="1800" b="0" i="0">
                <a:solidFill>
                  <a:schemeClr val="bg1"/>
                </a:solidFill>
                <a:latin typeface="Segoe UI" panose="020B0502040204020203" pitchFamily="34" charset="0"/>
                <a:cs typeface="Segoe UI" panose="020B0502040204020203" pitchFamily="34" charset="0"/>
              </a:rPr>
              <a:t>33</a:t>
            </a:r>
            <a:r>
              <a:rPr lang="en-US" sz="1600" b="0" i="0">
                <a:solidFill>
                  <a:schemeClr val="bg1"/>
                </a:solidFill>
                <a:latin typeface="Segoe UI" panose="020B0502040204020203" pitchFamily="34" charset="0"/>
                <a:cs typeface="Segoe UI" panose="020B0502040204020203" pitchFamily="34" charset="0"/>
              </a:rPr>
              <a:t> </a:t>
            </a:r>
          </a:p>
          <a:p>
            <a:r>
              <a:rPr lang="en-US" sz="1200" b="0" i="0">
                <a:solidFill>
                  <a:schemeClr val="tx1"/>
                </a:solidFill>
                <a:latin typeface="Segoe UI" panose="020B0502040204020203" pitchFamily="34" charset="0"/>
                <a:cs typeface="Segoe UI" panose="020B0502040204020203" pitchFamily="34" charset="0"/>
              </a:rPr>
              <a:t>Published Papers</a:t>
            </a:r>
          </a:p>
        </p:txBody>
      </p:sp>
      <p:sp>
        <p:nvSpPr>
          <p:cNvPr id="16" name="TextBox 15">
            <a:extLst>
              <a:ext uri="{FF2B5EF4-FFF2-40B4-BE49-F238E27FC236}">
                <a16:creationId xmlns:a16="http://schemas.microsoft.com/office/drawing/2014/main" id="{E453D40C-8D25-BA44-A578-D816BE1BD615}"/>
              </a:ext>
            </a:extLst>
          </p:cNvPr>
          <p:cNvSpPr txBox="1"/>
          <p:nvPr userDrawn="1"/>
        </p:nvSpPr>
        <p:spPr>
          <a:xfrm>
            <a:off x="4153800" y="5842660"/>
            <a:ext cx="1593473" cy="538609"/>
          </a:xfrm>
          <a:prstGeom prst="rect">
            <a:avLst/>
          </a:prstGeom>
          <a:noFill/>
        </p:spPr>
        <p:txBody>
          <a:bodyPr wrap="square" rtlCol="0">
            <a:spAutoFit/>
          </a:bodyPr>
          <a:lstStyle/>
          <a:p>
            <a:r>
              <a:rPr lang="en-US" sz="1800" b="0" i="0">
                <a:solidFill>
                  <a:schemeClr val="bg1"/>
                </a:solidFill>
                <a:latin typeface="Segoe UI" panose="020B0502040204020203" pitchFamily="34" charset="0"/>
                <a:cs typeface="Segoe UI" panose="020B0502040204020203" pitchFamily="34" charset="0"/>
              </a:rPr>
              <a:t>7 </a:t>
            </a:r>
          </a:p>
          <a:p>
            <a:r>
              <a:rPr lang="en-US" sz="1100" b="0" i="0">
                <a:solidFill>
                  <a:schemeClr val="tx1"/>
                </a:solidFill>
                <a:latin typeface="Segoe UI" panose="020B0502040204020203" pitchFamily="34" charset="0"/>
                <a:cs typeface="Segoe UI" panose="020B0502040204020203" pitchFamily="34" charset="0"/>
              </a:rPr>
              <a:t>Countries</a:t>
            </a:r>
          </a:p>
        </p:txBody>
      </p:sp>
      <p:sp>
        <p:nvSpPr>
          <p:cNvPr id="17" name="TextBox 16">
            <a:extLst>
              <a:ext uri="{FF2B5EF4-FFF2-40B4-BE49-F238E27FC236}">
                <a16:creationId xmlns:a16="http://schemas.microsoft.com/office/drawing/2014/main" id="{0ACC4159-C008-9B49-83B3-D31E2E58011D}"/>
              </a:ext>
            </a:extLst>
          </p:cNvPr>
          <p:cNvSpPr txBox="1"/>
          <p:nvPr userDrawn="1"/>
        </p:nvSpPr>
        <p:spPr>
          <a:xfrm>
            <a:off x="5819835" y="5842660"/>
            <a:ext cx="150816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2018 Finalist</a:t>
            </a:r>
          </a:p>
          <a:p>
            <a:r>
              <a:rPr lang="en-US" sz="1200" b="0" i="0">
                <a:solidFill>
                  <a:schemeClr val="tx1"/>
                </a:solidFill>
                <a:latin typeface="Segoe UI" panose="020B0502040204020203" pitchFamily="34" charset="0"/>
                <a:cs typeface="Segoe UI" panose="020B0502040204020203" pitchFamily="34" charset="0"/>
              </a:rPr>
              <a:t>Microsoft Partner of the Year</a:t>
            </a:r>
          </a:p>
        </p:txBody>
      </p:sp>
      <p:sp>
        <p:nvSpPr>
          <p:cNvPr id="18" name="TextBox 17">
            <a:extLst>
              <a:ext uri="{FF2B5EF4-FFF2-40B4-BE49-F238E27FC236}">
                <a16:creationId xmlns:a16="http://schemas.microsoft.com/office/drawing/2014/main" id="{07B1B87A-8DEA-4C4D-82EE-E5DB402D3A13}"/>
              </a:ext>
            </a:extLst>
          </p:cNvPr>
          <p:cNvSpPr txBox="1"/>
          <p:nvPr userDrawn="1"/>
        </p:nvSpPr>
        <p:spPr>
          <a:xfrm>
            <a:off x="7492541" y="5842660"/>
            <a:ext cx="21280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2018, 2019 Winner</a:t>
            </a:r>
          </a:p>
          <a:p>
            <a:r>
              <a:rPr lang="en-US" sz="1200" b="0" i="0">
                <a:solidFill>
                  <a:schemeClr val="tx1"/>
                </a:solidFill>
                <a:latin typeface="Segoe UI" panose="020B0502040204020203" pitchFamily="34" charset="0"/>
                <a:cs typeface="Segoe UI" panose="020B0502040204020203" pitchFamily="34" charset="0"/>
              </a:rPr>
              <a:t>Microsoft Health Innovation Awards</a:t>
            </a:r>
          </a:p>
        </p:txBody>
      </p:sp>
      <p:pic>
        <p:nvPicPr>
          <p:cNvPr id="19" name="Picture 18">
            <a:extLst>
              <a:ext uri="{FF2B5EF4-FFF2-40B4-BE49-F238E27FC236}">
                <a16:creationId xmlns:a16="http://schemas.microsoft.com/office/drawing/2014/main" id="{547EA18F-9210-6344-95E1-087EBE92A22D}"/>
              </a:ext>
            </a:extLst>
          </p:cNvPr>
          <p:cNvPicPr>
            <a:picLocks noChangeAspect="1"/>
          </p:cNvPicPr>
          <p:nvPr userDrawn="1"/>
        </p:nvPicPr>
        <p:blipFill>
          <a:blip r:embed="rId5"/>
          <a:stretch>
            <a:fillRect/>
          </a:stretch>
        </p:blipFill>
        <p:spPr>
          <a:xfrm>
            <a:off x="9834911" y="5961410"/>
            <a:ext cx="799720" cy="234064"/>
          </a:xfrm>
          <a:prstGeom prst="rect">
            <a:avLst/>
          </a:prstGeom>
        </p:spPr>
      </p:pic>
      <p:pic>
        <p:nvPicPr>
          <p:cNvPr id="20" name="Picture 19">
            <a:extLst>
              <a:ext uri="{FF2B5EF4-FFF2-40B4-BE49-F238E27FC236}">
                <a16:creationId xmlns:a16="http://schemas.microsoft.com/office/drawing/2014/main" id="{8F661DE8-4C2E-2147-904A-C2B7863F12A6}"/>
              </a:ext>
            </a:extLst>
          </p:cNvPr>
          <p:cNvPicPr>
            <a:picLocks noChangeAspect="1"/>
          </p:cNvPicPr>
          <p:nvPr userDrawn="1"/>
        </p:nvPicPr>
        <p:blipFill>
          <a:blip r:embed="rId6"/>
          <a:stretch>
            <a:fillRect/>
          </a:stretch>
        </p:blipFill>
        <p:spPr>
          <a:xfrm>
            <a:off x="10763474" y="5943440"/>
            <a:ext cx="611840" cy="453215"/>
          </a:xfrm>
          <a:prstGeom prst="rect">
            <a:avLst/>
          </a:prstGeom>
        </p:spPr>
      </p:pic>
      <p:grpSp>
        <p:nvGrpSpPr>
          <p:cNvPr id="21" name="Group 20">
            <a:extLst>
              <a:ext uri="{FF2B5EF4-FFF2-40B4-BE49-F238E27FC236}">
                <a16:creationId xmlns:a16="http://schemas.microsoft.com/office/drawing/2014/main" id="{0E5C1296-7EAB-2E42-B06F-9294A89D521E}"/>
              </a:ext>
            </a:extLst>
          </p:cNvPr>
          <p:cNvGrpSpPr/>
          <p:nvPr userDrawn="1"/>
        </p:nvGrpSpPr>
        <p:grpSpPr>
          <a:xfrm>
            <a:off x="978316" y="3752996"/>
            <a:ext cx="11213684" cy="1741251"/>
            <a:chOff x="978316" y="3752996"/>
            <a:chExt cx="11213684" cy="1741251"/>
          </a:xfrm>
        </p:grpSpPr>
        <p:pic>
          <p:nvPicPr>
            <p:cNvPr id="22" name="Picture 21">
              <a:extLst>
                <a:ext uri="{FF2B5EF4-FFF2-40B4-BE49-F238E27FC236}">
                  <a16:creationId xmlns:a16="http://schemas.microsoft.com/office/drawing/2014/main" id="{743C322A-66EB-E047-9754-9704DC82D0A2}"/>
                </a:ext>
              </a:extLst>
            </p:cNvPr>
            <p:cNvPicPr>
              <a:picLocks noChangeAspect="1"/>
            </p:cNvPicPr>
            <p:nvPr userDrawn="1"/>
          </p:nvPicPr>
          <p:blipFill rotWithShape="1">
            <a:blip r:embed="rId7" cstate="screen">
              <a:alphaModFix amt="7000"/>
              <a:extLst>
                <a:ext uri="{BEBA8EAE-BF5A-486C-A8C5-ECC9F3942E4B}">
                  <a14:imgProps xmlns:a14="http://schemas.microsoft.com/office/drawing/2010/main">
                    <a14:imgLayer r:embed="rId8">
                      <a14:imgEffect>
                        <a14:colorTemperature colorTemp="3949"/>
                      </a14:imgEffect>
                    </a14:imgLayer>
                  </a14:imgProps>
                </a:ext>
                <a:ext uri="{28A0092B-C50C-407E-A947-70E740481C1C}">
                  <a14:useLocalDpi xmlns:a14="http://schemas.microsoft.com/office/drawing/2010/main"/>
                </a:ext>
              </a:extLst>
            </a:blip>
            <a:srcRect/>
            <a:stretch/>
          </p:blipFill>
          <p:spPr>
            <a:xfrm>
              <a:off x="978316" y="3752996"/>
              <a:ext cx="11213684" cy="1741251"/>
            </a:xfrm>
            <a:prstGeom prst="rect">
              <a:avLst/>
            </a:prstGeom>
          </p:spPr>
        </p:pic>
        <p:pic>
          <p:nvPicPr>
            <p:cNvPr id="24" name="Picture 23">
              <a:extLst>
                <a:ext uri="{FF2B5EF4-FFF2-40B4-BE49-F238E27FC236}">
                  <a16:creationId xmlns:a16="http://schemas.microsoft.com/office/drawing/2014/main" id="{FAAED7D1-DA07-3A42-965D-7FCE17234E66}"/>
                </a:ext>
              </a:extLst>
            </p:cNvPr>
            <p:cNvPicPr>
              <a:picLocks noChangeAspect="1"/>
            </p:cNvPicPr>
            <p:nvPr userDrawn="1"/>
          </p:nvPicPr>
          <p:blipFill rotWithShape="1">
            <a:blip r:embed="rId9" cstate="hqprint">
              <a:alphaModFix amt="12000"/>
              <a:extLst>
                <a:ext uri="{BEBA8EAE-BF5A-486C-A8C5-ECC9F3942E4B}">
                  <a14:imgProps xmlns:a14="http://schemas.microsoft.com/office/drawing/2010/main">
                    <a14:imgLayer r:embed="rId10">
                      <a14:imgEffect>
                        <a14:colorTemperature colorTemp="2958"/>
                      </a14:imgEffect>
                    </a14:imgLayer>
                  </a14:imgProps>
                </a:ext>
                <a:ext uri="{28A0092B-C50C-407E-A947-70E740481C1C}">
                  <a14:useLocalDpi xmlns:a14="http://schemas.microsoft.com/office/drawing/2010/main"/>
                </a:ext>
              </a:extLst>
            </a:blip>
            <a:srcRect/>
            <a:stretch/>
          </p:blipFill>
          <p:spPr>
            <a:xfrm>
              <a:off x="1900027" y="3833220"/>
              <a:ext cx="10291973" cy="1661027"/>
            </a:xfrm>
            <a:prstGeom prst="rect">
              <a:avLst/>
            </a:prstGeom>
          </p:spPr>
        </p:pic>
      </p:grpSp>
    </p:spTree>
    <p:extLst>
      <p:ext uri="{BB962C8B-B14F-4D97-AF65-F5344CB8AC3E}">
        <p14:creationId xmlns:p14="http://schemas.microsoft.com/office/powerpoint/2010/main" val="3471842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6F774C93-398D-5547-86DA-8B99F70FF852}"/>
              </a:ext>
            </a:extLst>
          </p:cNvPr>
          <p:cNvSpPr>
            <a:spLocks noGrp="1"/>
          </p:cNvSpPr>
          <p:nvPr>
            <p:ph type="sldNum" sz="quarter" idx="4"/>
          </p:nvPr>
        </p:nvSpPr>
        <p:spPr>
          <a:xfrm>
            <a:off x="9167429" y="628441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1</a:t>
            </a:r>
          </a:p>
        </p:txBody>
      </p:sp>
      <p:pic>
        <p:nvPicPr>
          <p:cNvPr id="12" name="Picture 11">
            <a:extLst>
              <a:ext uri="{FF2B5EF4-FFF2-40B4-BE49-F238E27FC236}">
                <a16:creationId xmlns:a16="http://schemas.microsoft.com/office/drawing/2014/main" id="{25821ED4-6168-F245-8EE5-BD88DBAB2D5C}"/>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91440"/>
          </a:xfrm>
          <a:prstGeom prst="rect">
            <a:avLst/>
          </a:prstGeom>
        </p:spPr>
      </p:pic>
      <p:sp>
        <p:nvSpPr>
          <p:cNvPr id="2" name="TextBox 1">
            <a:extLst>
              <a:ext uri="{FF2B5EF4-FFF2-40B4-BE49-F238E27FC236}">
                <a16:creationId xmlns:a16="http://schemas.microsoft.com/office/drawing/2014/main" id="{724C19B1-9727-3E4F-92D6-6854823246AE}"/>
              </a:ext>
            </a:extLst>
          </p:cNvPr>
          <p:cNvSpPr txBox="1"/>
          <p:nvPr userDrawn="1"/>
        </p:nvSpPr>
        <p:spPr>
          <a:xfrm>
            <a:off x="945399" y="801170"/>
            <a:ext cx="4998266" cy="646331"/>
          </a:xfrm>
          <a:prstGeom prst="rect">
            <a:avLst/>
          </a:prstGeom>
          <a:noFill/>
        </p:spPr>
        <p:txBody>
          <a:bodyPr wrap="square" rtlCol="0">
            <a:spAutoFit/>
          </a:bodyPr>
          <a:lstStyle/>
          <a:p>
            <a:r>
              <a:rPr lang="en-US" sz="3600"/>
              <a:t>Agenda</a:t>
            </a:r>
          </a:p>
        </p:txBody>
      </p:sp>
      <p:sp>
        <p:nvSpPr>
          <p:cNvPr id="13" name="Text Placeholder 1">
            <a:extLst>
              <a:ext uri="{FF2B5EF4-FFF2-40B4-BE49-F238E27FC236}">
                <a16:creationId xmlns:a16="http://schemas.microsoft.com/office/drawing/2014/main" id="{403331DD-C368-9348-A0D8-879800B04C3C}"/>
              </a:ext>
            </a:extLst>
          </p:cNvPr>
          <p:cNvSpPr>
            <a:spLocks noGrp="1"/>
          </p:cNvSpPr>
          <p:nvPr>
            <p:ph type="body" sz="quarter" idx="10"/>
          </p:nvPr>
        </p:nvSpPr>
        <p:spPr>
          <a:xfrm>
            <a:off x="945399" y="1850054"/>
            <a:ext cx="7842250" cy="3979863"/>
          </a:xfrm>
          <a:prstGeom prst="rect">
            <a:avLst/>
          </a:prstGeom>
        </p:spPr>
        <p:txBody>
          <a:bodyPr/>
          <a:lstStyle>
            <a:lvl1pPr marL="514350" indent="-514350">
              <a:buClr>
                <a:schemeClr val="accent1"/>
              </a:buClr>
              <a:buFont typeface="+mj-lt"/>
              <a:buAutoNum type="arabicPeriod"/>
              <a:defRPr b="0" i="0">
                <a:latin typeface="Segoe UI Light" panose="020B0502040204020203" pitchFamily="34" charset="0"/>
                <a:cs typeface="Segoe UI Light" panose="020B0502040204020203" pitchFamily="34" charset="0"/>
              </a:defRPr>
            </a:lvl1pPr>
          </a:lstStyle>
          <a:p>
            <a:endParaRPr lang="en-US"/>
          </a:p>
        </p:txBody>
      </p:sp>
    </p:spTree>
    <p:extLst>
      <p:ext uri="{BB962C8B-B14F-4D97-AF65-F5344CB8AC3E}">
        <p14:creationId xmlns:p14="http://schemas.microsoft.com/office/powerpoint/2010/main" val="1612408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9D0070-52A9-714E-B54A-CEE1BFC69EF3}"/>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E38F01-2129-4049-80EF-2A8737CC968C}"/>
              </a:ext>
            </a:extLst>
          </p:cNvPr>
          <p:cNvSpPr>
            <a:spLocks noGrp="1"/>
          </p:cNvSpPr>
          <p:nvPr>
            <p:ph type="title"/>
          </p:nvPr>
        </p:nvSpPr>
        <p:spPr>
          <a:xfrm>
            <a:off x="1088571" y="2766218"/>
            <a:ext cx="9708400" cy="1325563"/>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C071114A-585F-504E-850B-38F3CC41F9C9}"/>
              </a:ext>
            </a:extLst>
          </p:cNvPr>
          <p:cNvSpPr>
            <a:spLocks noGrp="1"/>
          </p:cNvSpPr>
          <p:nvPr>
            <p:ph type="sldNum" sz="quarter" idx="12"/>
          </p:nvPr>
        </p:nvSpPr>
        <p:spPr>
          <a:xfrm>
            <a:off x="9167429" y="6284410"/>
            <a:ext cx="2743200" cy="365125"/>
          </a:xfrm>
          <a:prstGeom prst="rect">
            <a:avLst/>
          </a:prstGeom>
        </p:spPr>
        <p:txBody>
          <a:bodyPr/>
          <a:lstStyle/>
          <a:p>
            <a:fld id="{BF876603-80DA-614C-9BE3-482E678CC695}" type="slidenum">
              <a:rPr lang="en-US" smtClean="0"/>
              <a:t>‹#›</a:t>
            </a:fld>
            <a:endParaRPr lang="en-US"/>
          </a:p>
        </p:txBody>
      </p:sp>
      <p:pic>
        <p:nvPicPr>
          <p:cNvPr id="17" name="Picture 16">
            <a:extLst>
              <a:ext uri="{FF2B5EF4-FFF2-40B4-BE49-F238E27FC236}">
                <a16:creationId xmlns:a16="http://schemas.microsoft.com/office/drawing/2014/main" id="{1777201F-F1A2-0142-A763-6A5A4C41E0E7}"/>
              </a:ext>
            </a:extLst>
          </p:cNvPr>
          <p:cNvPicPr>
            <a:picLocks noChangeAspect="1"/>
          </p:cNvPicPr>
          <p:nvPr userDrawn="1"/>
        </p:nvPicPr>
        <p:blipFill rotWithShape="1">
          <a:blip r:embed="rId2" cstate="screen">
            <a:alphaModFix amt="71000"/>
            <a:extLst>
              <a:ext uri="{28A0092B-C50C-407E-A947-70E740481C1C}">
                <a14:useLocalDpi xmlns:a14="http://schemas.microsoft.com/office/drawing/2010/main"/>
              </a:ext>
            </a:extLst>
          </a:blip>
          <a:srcRect/>
          <a:stretch/>
        </p:blipFill>
        <p:spPr>
          <a:xfrm>
            <a:off x="978316" y="5116748"/>
            <a:ext cx="11213684" cy="1741251"/>
          </a:xfrm>
          <a:prstGeom prst="rect">
            <a:avLst/>
          </a:prstGeom>
        </p:spPr>
      </p:pic>
      <p:pic>
        <p:nvPicPr>
          <p:cNvPr id="26" name="Picture 25">
            <a:extLst>
              <a:ext uri="{FF2B5EF4-FFF2-40B4-BE49-F238E27FC236}">
                <a16:creationId xmlns:a16="http://schemas.microsoft.com/office/drawing/2014/main" id="{042F7F6B-88FD-4148-8F50-2B5216CD6DC2}"/>
              </a:ext>
            </a:extLst>
          </p:cNvPr>
          <p:cNvPicPr>
            <a:picLocks noChangeAspect="1"/>
          </p:cNvPicPr>
          <p:nvPr userDrawn="1"/>
        </p:nvPicPr>
        <p:blipFill rotWithShape="1">
          <a:blip r:embed="rId3" cstate="screen">
            <a:alphaModFix amt="52000"/>
            <a:extLst>
              <a:ext uri="{28A0092B-C50C-407E-A947-70E740481C1C}">
                <a14:useLocalDpi xmlns:a14="http://schemas.microsoft.com/office/drawing/2010/main"/>
              </a:ext>
            </a:extLst>
          </a:blip>
          <a:srcRect/>
          <a:stretch/>
        </p:blipFill>
        <p:spPr>
          <a:xfrm>
            <a:off x="1900027" y="5196972"/>
            <a:ext cx="10291973" cy="1661027"/>
          </a:xfrm>
          <a:prstGeom prst="rect">
            <a:avLst/>
          </a:prstGeom>
        </p:spPr>
      </p:pic>
      <p:pic>
        <p:nvPicPr>
          <p:cNvPr id="8" name="Picture 7">
            <a:extLst>
              <a:ext uri="{FF2B5EF4-FFF2-40B4-BE49-F238E27FC236}">
                <a16:creationId xmlns:a16="http://schemas.microsoft.com/office/drawing/2014/main" id="{FEBA5178-A40E-8F4C-A71D-BE534E2BFF72}"/>
              </a:ext>
            </a:extLst>
          </p:cNvPr>
          <p:cNvPicPr>
            <a:picLocks/>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91440"/>
          </a:xfrm>
          <a:prstGeom prst="rect">
            <a:avLst/>
          </a:prstGeom>
        </p:spPr>
      </p:pic>
      <p:sp>
        <p:nvSpPr>
          <p:cNvPr id="9" name="Slide Number Placeholder 5">
            <a:extLst>
              <a:ext uri="{FF2B5EF4-FFF2-40B4-BE49-F238E27FC236}">
                <a16:creationId xmlns:a16="http://schemas.microsoft.com/office/drawing/2014/main" id="{7D4E7678-4002-844A-A9C8-74D1669D8A55}"/>
              </a:ext>
            </a:extLst>
          </p:cNvPr>
          <p:cNvSpPr txBox="1">
            <a:spLocks/>
          </p:cNvSpPr>
          <p:nvPr userDrawn="1"/>
        </p:nvSpPr>
        <p:spPr>
          <a:xfrm>
            <a:off x="4008344" y="6284410"/>
            <a:ext cx="4175311" cy="365125"/>
          </a:xfrm>
          <a:prstGeom prst="rect">
            <a:avLst/>
          </a:prstGeom>
        </p:spPr>
        <p:txBody>
          <a:bodyPr vert="horz" lIns="91440" tIns="45720" rIns="91440" bIns="45720" rtlCol="0" anchor="ctr"/>
          <a:lstStyle>
            <a:defPPr>
              <a:defRPr lang="en-US"/>
            </a:defPPr>
            <a:lvl1pPr marL="0" algn="r" defTabSz="1218784" rtl="0" eaLnBrk="1" latinLnBrk="0" hangingPunct="1">
              <a:defRPr sz="1200" kern="1200">
                <a:solidFill>
                  <a:schemeClr val="tx1">
                    <a:tint val="75000"/>
                  </a:schemeClr>
                </a:solidFill>
                <a:latin typeface="+mn-lt"/>
                <a:ea typeface="+mn-ea"/>
                <a:cs typeface="+mn-cs"/>
              </a:defRPr>
            </a:lvl1pPr>
            <a:lvl2pPr marL="609392" algn="l" defTabSz="1218784" rtl="0" eaLnBrk="1" latinLnBrk="0" hangingPunct="1">
              <a:defRPr sz="2400" kern="1200">
                <a:solidFill>
                  <a:schemeClr val="tx1"/>
                </a:solidFill>
                <a:latin typeface="+mn-lt"/>
                <a:ea typeface="+mn-ea"/>
                <a:cs typeface="+mn-cs"/>
              </a:defRPr>
            </a:lvl2pPr>
            <a:lvl3pPr marL="1218784" algn="l" defTabSz="1218784" rtl="0" eaLnBrk="1" latinLnBrk="0" hangingPunct="1">
              <a:defRPr sz="2400" kern="1200">
                <a:solidFill>
                  <a:schemeClr val="tx1"/>
                </a:solidFill>
                <a:latin typeface="+mn-lt"/>
                <a:ea typeface="+mn-ea"/>
                <a:cs typeface="+mn-cs"/>
              </a:defRPr>
            </a:lvl3pPr>
            <a:lvl4pPr marL="1828176" algn="l" defTabSz="1218784" rtl="0" eaLnBrk="1" latinLnBrk="0" hangingPunct="1">
              <a:defRPr sz="2400" kern="1200">
                <a:solidFill>
                  <a:schemeClr val="tx1"/>
                </a:solidFill>
                <a:latin typeface="+mn-lt"/>
                <a:ea typeface="+mn-ea"/>
                <a:cs typeface="+mn-cs"/>
              </a:defRPr>
            </a:lvl4pPr>
            <a:lvl5pPr marL="2437568" algn="l" defTabSz="1218784" rtl="0" eaLnBrk="1" latinLnBrk="0" hangingPunct="1">
              <a:defRPr sz="2400" kern="1200">
                <a:solidFill>
                  <a:schemeClr val="tx1"/>
                </a:solidFill>
                <a:latin typeface="+mn-lt"/>
                <a:ea typeface="+mn-ea"/>
                <a:cs typeface="+mn-cs"/>
              </a:defRPr>
            </a:lvl5pPr>
            <a:lvl6pPr marL="3046957" algn="l" defTabSz="1218784" rtl="0" eaLnBrk="1" latinLnBrk="0" hangingPunct="1">
              <a:defRPr sz="2400" kern="1200">
                <a:solidFill>
                  <a:schemeClr val="tx1"/>
                </a:solidFill>
                <a:latin typeface="+mn-lt"/>
                <a:ea typeface="+mn-ea"/>
                <a:cs typeface="+mn-cs"/>
              </a:defRPr>
            </a:lvl6pPr>
            <a:lvl7pPr marL="3656352" algn="l" defTabSz="1218784" rtl="0" eaLnBrk="1" latinLnBrk="0" hangingPunct="1">
              <a:defRPr sz="2400" kern="1200">
                <a:solidFill>
                  <a:schemeClr val="tx1"/>
                </a:solidFill>
                <a:latin typeface="+mn-lt"/>
                <a:ea typeface="+mn-ea"/>
                <a:cs typeface="+mn-cs"/>
              </a:defRPr>
            </a:lvl7pPr>
            <a:lvl8pPr marL="4265741" algn="l" defTabSz="1218784" rtl="0" eaLnBrk="1" latinLnBrk="0" hangingPunct="1">
              <a:defRPr sz="2400" kern="1200">
                <a:solidFill>
                  <a:schemeClr val="tx1"/>
                </a:solidFill>
                <a:latin typeface="+mn-lt"/>
                <a:ea typeface="+mn-ea"/>
                <a:cs typeface="+mn-cs"/>
              </a:defRPr>
            </a:lvl8pPr>
            <a:lvl9pPr marL="4875133" algn="l" defTabSz="1218784" rtl="0" eaLnBrk="1" latinLnBrk="0" hangingPunct="1">
              <a:defRPr sz="2400" kern="1200">
                <a:solidFill>
                  <a:schemeClr val="tx1"/>
                </a:solidFill>
                <a:latin typeface="+mn-lt"/>
                <a:ea typeface="+mn-ea"/>
                <a:cs typeface="+mn-cs"/>
              </a:defRPr>
            </a:lvl9pPr>
          </a:lstStyle>
          <a:p>
            <a:pPr algn="ctr"/>
            <a:r>
              <a:rPr lang="en-US" sz="900">
                <a:solidFill>
                  <a:prstClr val="black">
                    <a:tint val="75000"/>
                  </a:prstClr>
                </a:solidFill>
                <a:latin typeface="Segoe UI" charset="0"/>
                <a:ea typeface="Segoe UI" charset="0"/>
                <a:cs typeface="Segoe UI" charset="0"/>
              </a:rPr>
              <a:t>© 2019 KENSCI CONFIDENTIAL</a:t>
            </a:r>
          </a:p>
        </p:txBody>
      </p:sp>
    </p:spTree>
    <p:extLst>
      <p:ext uri="{BB962C8B-B14F-4D97-AF65-F5344CB8AC3E}">
        <p14:creationId xmlns:p14="http://schemas.microsoft.com/office/powerpoint/2010/main" val="3247903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FE7C7441-3BBA-0B45-A0D5-D128F8EFC8AE}"/>
              </a:ext>
            </a:extLst>
          </p:cNvPr>
          <p:cNvSpPr>
            <a:spLocks noGrp="1"/>
          </p:cNvSpPr>
          <p:nvPr>
            <p:ph type="title"/>
          </p:nvPr>
        </p:nvSpPr>
        <p:spPr>
          <a:xfrm>
            <a:off x="281371" y="9144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9" name="Slide Number Placeholder 5">
            <a:extLst>
              <a:ext uri="{FF2B5EF4-FFF2-40B4-BE49-F238E27FC236}">
                <a16:creationId xmlns:a16="http://schemas.microsoft.com/office/drawing/2014/main" id="{6F774C93-398D-5547-86DA-8B99F70FF852}"/>
              </a:ext>
            </a:extLst>
          </p:cNvPr>
          <p:cNvSpPr>
            <a:spLocks noGrp="1"/>
          </p:cNvSpPr>
          <p:nvPr>
            <p:ph type="sldNum" sz="quarter" idx="4"/>
          </p:nvPr>
        </p:nvSpPr>
        <p:spPr>
          <a:xfrm>
            <a:off x="9167429" y="628441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1</a:t>
            </a:r>
          </a:p>
        </p:txBody>
      </p:sp>
    </p:spTree>
    <p:extLst>
      <p:ext uri="{BB962C8B-B14F-4D97-AF65-F5344CB8AC3E}">
        <p14:creationId xmlns:p14="http://schemas.microsoft.com/office/powerpoint/2010/main" val="1025326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ndard_graphic">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FE7C7441-3BBA-0B45-A0D5-D128F8EFC8AE}"/>
              </a:ext>
            </a:extLst>
          </p:cNvPr>
          <p:cNvSpPr>
            <a:spLocks noGrp="1"/>
          </p:cNvSpPr>
          <p:nvPr>
            <p:ph type="title"/>
          </p:nvPr>
        </p:nvSpPr>
        <p:spPr>
          <a:xfrm>
            <a:off x="281371" y="9144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9" name="Slide Number Placeholder 5">
            <a:extLst>
              <a:ext uri="{FF2B5EF4-FFF2-40B4-BE49-F238E27FC236}">
                <a16:creationId xmlns:a16="http://schemas.microsoft.com/office/drawing/2014/main" id="{6F774C93-398D-5547-86DA-8B99F70FF852}"/>
              </a:ext>
            </a:extLst>
          </p:cNvPr>
          <p:cNvSpPr>
            <a:spLocks noGrp="1"/>
          </p:cNvSpPr>
          <p:nvPr>
            <p:ph type="sldNum" sz="quarter" idx="4"/>
          </p:nvPr>
        </p:nvSpPr>
        <p:spPr>
          <a:xfrm>
            <a:off x="9167429" y="628441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1</a:t>
            </a:r>
          </a:p>
        </p:txBody>
      </p:sp>
      <p:pic>
        <p:nvPicPr>
          <p:cNvPr id="12" name="Picture 11">
            <a:extLst>
              <a:ext uri="{FF2B5EF4-FFF2-40B4-BE49-F238E27FC236}">
                <a16:creationId xmlns:a16="http://schemas.microsoft.com/office/drawing/2014/main" id="{25821ED4-6168-F245-8EE5-BD88DBAB2D5C}"/>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91440"/>
          </a:xfrm>
          <a:prstGeom prst="rect">
            <a:avLst/>
          </a:prstGeom>
        </p:spPr>
      </p:pic>
      <p:grpSp>
        <p:nvGrpSpPr>
          <p:cNvPr id="7" name="Group 6">
            <a:extLst>
              <a:ext uri="{FF2B5EF4-FFF2-40B4-BE49-F238E27FC236}">
                <a16:creationId xmlns:a16="http://schemas.microsoft.com/office/drawing/2014/main" id="{09D7161D-38AE-6C42-A4C3-ED0840606CDA}"/>
              </a:ext>
            </a:extLst>
          </p:cNvPr>
          <p:cNvGrpSpPr/>
          <p:nvPr userDrawn="1"/>
        </p:nvGrpSpPr>
        <p:grpSpPr>
          <a:xfrm>
            <a:off x="978316" y="5116749"/>
            <a:ext cx="11213684" cy="1741251"/>
            <a:chOff x="978316" y="3752996"/>
            <a:chExt cx="11213684" cy="1741251"/>
          </a:xfrm>
        </p:grpSpPr>
        <p:pic>
          <p:nvPicPr>
            <p:cNvPr id="10" name="Picture 9">
              <a:extLst>
                <a:ext uri="{FF2B5EF4-FFF2-40B4-BE49-F238E27FC236}">
                  <a16:creationId xmlns:a16="http://schemas.microsoft.com/office/drawing/2014/main" id="{868A3840-DBFC-5C45-AA90-77F29326BB8F}"/>
                </a:ext>
              </a:extLst>
            </p:cNvPr>
            <p:cNvPicPr>
              <a:picLocks noChangeAspect="1"/>
            </p:cNvPicPr>
            <p:nvPr userDrawn="1"/>
          </p:nvPicPr>
          <p:blipFill rotWithShape="1">
            <a:blip r:embed="rId3" cstate="screen">
              <a:alphaModFix amt="7000"/>
              <a:extLst>
                <a:ext uri="{BEBA8EAE-BF5A-486C-A8C5-ECC9F3942E4B}">
                  <a14:imgProps xmlns:a14="http://schemas.microsoft.com/office/drawing/2010/main">
                    <a14:imgLayer r:embed="rId4">
                      <a14:imgEffect>
                        <a14:colorTemperature colorTemp="3949"/>
                      </a14:imgEffect>
                    </a14:imgLayer>
                  </a14:imgProps>
                </a:ext>
                <a:ext uri="{28A0092B-C50C-407E-A947-70E740481C1C}">
                  <a14:useLocalDpi xmlns:a14="http://schemas.microsoft.com/office/drawing/2010/main"/>
                </a:ext>
              </a:extLst>
            </a:blip>
            <a:srcRect/>
            <a:stretch/>
          </p:blipFill>
          <p:spPr>
            <a:xfrm>
              <a:off x="978316" y="3752996"/>
              <a:ext cx="11213684" cy="1741251"/>
            </a:xfrm>
            <a:prstGeom prst="rect">
              <a:avLst/>
            </a:prstGeom>
          </p:spPr>
        </p:pic>
        <p:pic>
          <p:nvPicPr>
            <p:cNvPr id="13" name="Picture 12">
              <a:extLst>
                <a:ext uri="{FF2B5EF4-FFF2-40B4-BE49-F238E27FC236}">
                  <a16:creationId xmlns:a16="http://schemas.microsoft.com/office/drawing/2014/main" id="{319760F7-7C21-0944-9D79-1D11427ED33A}"/>
                </a:ext>
              </a:extLst>
            </p:cNvPr>
            <p:cNvPicPr>
              <a:picLocks noChangeAspect="1"/>
            </p:cNvPicPr>
            <p:nvPr userDrawn="1"/>
          </p:nvPicPr>
          <p:blipFill rotWithShape="1">
            <a:blip r:embed="rId5" cstate="hqprint">
              <a:alphaModFix amt="12000"/>
              <a:extLst>
                <a:ext uri="{BEBA8EAE-BF5A-486C-A8C5-ECC9F3942E4B}">
                  <a14:imgProps xmlns:a14="http://schemas.microsoft.com/office/drawing/2010/main">
                    <a14:imgLayer r:embed="rId6">
                      <a14:imgEffect>
                        <a14:colorTemperature colorTemp="2958"/>
                      </a14:imgEffect>
                    </a14:imgLayer>
                  </a14:imgProps>
                </a:ext>
                <a:ext uri="{28A0092B-C50C-407E-A947-70E740481C1C}">
                  <a14:useLocalDpi xmlns:a14="http://schemas.microsoft.com/office/drawing/2010/main"/>
                </a:ext>
              </a:extLst>
            </a:blip>
            <a:srcRect/>
            <a:stretch/>
          </p:blipFill>
          <p:spPr>
            <a:xfrm>
              <a:off x="1900027" y="3833220"/>
              <a:ext cx="10291973" cy="1661027"/>
            </a:xfrm>
            <a:prstGeom prst="rect">
              <a:avLst/>
            </a:prstGeom>
          </p:spPr>
        </p:pic>
      </p:grpSp>
    </p:spTree>
    <p:extLst>
      <p:ext uri="{BB962C8B-B14F-4D97-AF65-F5344CB8AC3E}">
        <p14:creationId xmlns:p14="http://schemas.microsoft.com/office/powerpoint/2010/main" val="500965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_dar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FCC1E7-B8D5-8241-B6A5-5C69D59BE08A}"/>
              </a:ext>
            </a:extLst>
          </p:cNvPr>
          <p:cNvSpPr/>
          <p:nvPr userDrawn="1"/>
        </p:nvSpPr>
        <p:spPr>
          <a:xfrm>
            <a:off x="0" y="87086"/>
            <a:ext cx="12192000" cy="67709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EFBEEC-2113-174F-A3EB-BF5D32449235}"/>
              </a:ext>
            </a:extLst>
          </p:cNvPr>
          <p:cNvSpPr>
            <a:spLocks noGrp="1"/>
          </p:cNvSpPr>
          <p:nvPr>
            <p:ph type="ctrTitle"/>
          </p:nvPr>
        </p:nvSpPr>
        <p:spPr>
          <a:xfrm>
            <a:off x="281371" y="87086"/>
            <a:ext cx="10515599" cy="1325563"/>
          </a:xfrm>
        </p:spPr>
        <p:txBody>
          <a:bodyPr anchor="ctr">
            <a:normAutofit/>
          </a:bodyPr>
          <a:lstStyle>
            <a:lvl1pPr algn="l">
              <a:defRPr sz="3600">
                <a:solidFill>
                  <a:schemeClr val="bg1"/>
                </a:solidFill>
              </a:defRPr>
            </a:lvl1pPr>
          </a:lstStyle>
          <a:p>
            <a:r>
              <a:rPr lang="en-US"/>
              <a:t>Click to edit Master title style</a:t>
            </a:r>
          </a:p>
        </p:txBody>
      </p:sp>
      <p:sp>
        <p:nvSpPr>
          <p:cNvPr id="7" name="Slide Number Placeholder 5">
            <a:extLst>
              <a:ext uri="{FF2B5EF4-FFF2-40B4-BE49-F238E27FC236}">
                <a16:creationId xmlns:a16="http://schemas.microsoft.com/office/drawing/2014/main" id="{4332A425-94C1-B248-AB32-CC70BC79A376}"/>
              </a:ext>
            </a:extLst>
          </p:cNvPr>
          <p:cNvSpPr>
            <a:spLocks noGrp="1"/>
          </p:cNvSpPr>
          <p:nvPr>
            <p:ph type="sldNum" sz="quarter" idx="4"/>
          </p:nvPr>
        </p:nvSpPr>
        <p:spPr>
          <a:xfrm>
            <a:off x="9167429" y="628441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876603-80DA-614C-9BE3-482E678CC695}" type="slidenum">
              <a:rPr lang="en-US" smtClean="0"/>
              <a:t>‹#›</a:t>
            </a:fld>
            <a:endParaRPr lang="en-US"/>
          </a:p>
        </p:txBody>
      </p:sp>
      <p:pic>
        <p:nvPicPr>
          <p:cNvPr id="9" name="Picture 8">
            <a:extLst>
              <a:ext uri="{FF2B5EF4-FFF2-40B4-BE49-F238E27FC236}">
                <a16:creationId xmlns:a16="http://schemas.microsoft.com/office/drawing/2014/main" id="{6BDB9BF2-3F8F-1F46-9070-3B2A1E412E4C}"/>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91440"/>
          </a:xfrm>
          <a:prstGeom prst="rect">
            <a:avLst/>
          </a:prstGeom>
        </p:spPr>
      </p:pic>
      <p:sp>
        <p:nvSpPr>
          <p:cNvPr id="10" name="Slide Number Placeholder 5">
            <a:extLst>
              <a:ext uri="{FF2B5EF4-FFF2-40B4-BE49-F238E27FC236}">
                <a16:creationId xmlns:a16="http://schemas.microsoft.com/office/drawing/2014/main" id="{9A29AF75-4C62-D548-9967-FA782310A5B3}"/>
              </a:ext>
            </a:extLst>
          </p:cNvPr>
          <p:cNvSpPr txBox="1">
            <a:spLocks/>
          </p:cNvSpPr>
          <p:nvPr userDrawn="1"/>
        </p:nvSpPr>
        <p:spPr>
          <a:xfrm>
            <a:off x="4008344" y="6284410"/>
            <a:ext cx="4175311" cy="365125"/>
          </a:xfrm>
          <a:prstGeom prst="rect">
            <a:avLst/>
          </a:prstGeom>
        </p:spPr>
        <p:txBody>
          <a:bodyPr vert="horz" lIns="91440" tIns="45720" rIns="91440" bIns="45720" rtlCol="0" anchor="ctr"/>
          <a:lstStyle>
            <a:defPPr>
              <a:defRPr lang="en-US"/>
            </a:defPPr>
            <a:lvl1pPr marL="0" algn="r" defTabSz="1218784" rtl="0" eaLnBrk="1" latinLnBrk="0" hangingPunct="1">
              <a:defRPr sz="1200" kern="1200">
                <a:solidFill>
                  <a:schemeClr val="tx1">
                    <a:tint val="75000"/>
                  </a:schemeClr>
                </a:solidFill>
                <a:latin typeface="+mn-lt"/>
                <a:ea typeface="+mn-ea"/>
                <a:cs typeface="+mn-cs"/>
              </a:defRPr>
            </a:lvl1pPr>
            <a:lvl2pPr marL="609392" algn="l" defTabSz="1218784" rtl="0" eaLnBrk="1" latinLnBrk="0" hangingPunct="1">
              <a:defRPr sz="2400" kern="1200">
                <a:solidFill>
                  <a:schemeClr val="tx1"/>
                </a:solidFill>
                <a:latin typeface="+mn-lt"/>
                <a:ea typeface="+mn-ea"/>
                <a:cs typeface="+mn-cs"/>
              </a:defRPr>
            </a:lvl2pPr>
            <a:lvl3pPr marL="1218784" algn="l" defTabSz="1218784" rtl="0" eaLnBrk="1" latinLnBrk="0" hangingPunct="1">
              <a:defRPr sz="2400" kern="1200">
                <a:solidFill>
                  <a:schemeClr val="tx1"/>
                </a:solidFill>
                <a:latin typeface="+mn-lt"/>
                <a:ea typeface="+mn-ea"/>
                <a:cs typeface="+mn-cs"/>
              </a:defRPr>
            </a:lvl3pPr>
            <a:lvl4pPr marL="1828176" algn="l" defTabSz="1218784" rtl="0" eaLnBrk="1" latinLnBrk="0" hangingPunct="1">
              <a:defRPr sz="2400" kern="1200">
                <a:solidFill>
                  <a:schemeClr val="tx1"/>
                </a:solidFill>
                <a:latin typeface="+mn-lt"/>
                <a:ea typeface="+mn-ea"/>
                <a:cs typeface="+mn-cs"/>
              </a:defRPr>
            </a:lvl4pPr>
            <a:lvl5pPr marL="2437568" algn="l" defTabSz="1218784" rtl="0" eaLnBrk="1" latinLnBrk="0" hangingPunct="1">
              <a:defRPr sz="2400" kern="1200">
                <a:solidFill>
                  <a:schemeClr val="tx1"/>
                </a:solidFill>
                <a:latin typeface="+mn-lt"/>
                <a:ea typeface="+mn-ea"/>
                <a:cs typeface="+mn-cs"/>
              </a:defRPr>
            </a:lvl5pPr>
            <a:lvl6pPr marL="3046957" algn="l" defTabSz="1218784" rtl="0" eaLnBrk="1" latinLnBrk="0" hangingPunct="1">
              <a:defRPr sz="2400" kern="1200">
                <a:solidFill>
                  <a:schemeClr val="tx1"/>
                </a:solidFill>
                <a:latin typeface="+mn-lt"/>
                <a:ea typeface="+mn-ea"/>
                <a:cs typeface="+mn-cs"/>
              </a:defRPr>
            </a:lvl6pPr>
            <a:lvl7pPr marL="3656352" algn="l" defTabSz="1218784" rtl="0" eaLnBrk="1" latinLnBrk="0" hangingPunct="1">
              <a:defRPr sz="2400" kern="1200">
                <a:solidFill>
                  <a:schemeClr val="tx1"/>
                </a:solidFill>
                <a:latin typeface="+mn-lt"/>
                <a:ea typeface="+mn-ea"/>
                <a:cs typeface="+mn-cs"/>
              </a:defRPr>
            </a:lvl7pPr>
            <a:lvl8pPr marL="4265741" algn="l" defTabSz="1218784" rtl="0" eaLnBrk="1" latinLnBrk="0" hangingPunct="1">
              <a:defRPr sz="2400" kern="1200">
                <a:solidFill>
                  <a:schemeClr val="tx1"/>
                </a:solidFill>
                <a:latin typeface="+mn-lt"/>
                <a:ea typeface="+mn-ea"/>
                <a:cs typeface="+mn-cs"/>
              </a:defRPr>
            </a:lvl8pPr>
            <a:lvl9pPr marL="4875133" algn="l" defTabSz="1218784" rtl="0" eaLnBrk="1" latinLnBrk="0" hangingPunct="1">
              <a:defRPr sz="2400" kern="1200">
                <a:solidFill>
                  <a:schemeClr val="tx1"/>
                </a:solidFill>
                <a:latin typeface="+mn-lt"/>
                <a:ea typeface="+mn-ea"/>
                <a:cs typeface="+mn-cs"/>
              </a:defRPr>
            </a:lvl9pPr>
          </a:lstStyle>
          <a:p>
            <a:pPr algn="ctr"/>
            <a:r>
              <a:rPr lang="en-US" sz="900">
                <a:solidFill>
                  <a:prstClr val="black">
                    <a:tint val="75000"/>
                  </a:prstClr>
                </a:solidFill>
                <a:latin typeface="Segoe UI" charset="0"/>
                <a:ea typeface="Segoe UI" charset="0"/>
                <a:cs typeface="Segoe UI" charset="0"/>
              </a:rPr>
              <a:t>© 2019 KENSCI CONFIDENTIAL</a:t>
            </a:r>
          </a:p>
        </p:txBody>
      </p:sp>
    </p:spTree>
    <p:extLst>
      <p:ext uri="{BB962C8B-B14F-4D97-AF65-F5344CB8AC3E}">
        <p14:creationId xmlns:p14="http://schemas.microsoft.com/office/powerpoint/2010/main" val="1855334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FE7C7441-3BBA-0B45-A0D5-D128F8EFC8AE}"/>
              </a:ext>
            </a:extLst>
          </p:cNvPr>
          <p:cNvSpPr>
            <a:spLocks noGrp="1"/>
          </p:cNvSpPr>
          <p:nvPr>
            <p:ph type="title"/>
          </p:nvPr>
        </p:nvSpPr>
        <p:spPr>
          <a:xfrm>
            <a:off x="281371" y="9144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9" name="Slide Number Placeholder 5">
            <a:extLst>
              <a:ext uri="{FF2B5EF4-FFF2-40B4-BE49-F238E27FC236}">
                <a16:creationId xmlns:a16="http://schemas.microsoft.com/office/drawing/2014/main" id="{6F774C93-398D-5547-86DA-8B99F70FF852}"/>
              </a:ext>
            </a:extLst>
          </p:cNvPr>
          <p:cNvSpPr>
            <a:spLocks noGrp="1"/>
          </p:cNvSpPr>
          <p:nvPr>
            <p:ph type="sldNum" sz="quarter" idx="4"/>
          </p:nvPr>
        </p:nvSpPr>
        <p:spPr>
          <a:xfrm>
            <a:off x="9167429" y="628441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1</a:t>
            </a:r>
          </a:p>
        </p:txBody>
      </p:sp>
      <p:sp>
        <p:nvSpPr>
          <p:cNvPr id="3" name="Text Placeholder 2">
            <a:extLst>
              <a:ext uri="{FF2B5EF4-FFF2-40B4-BE49-F238E27FC236}">
                <a16:creationId xmlns:a16="http://schemas.microsoft.com/office/drawing/2014/main" id="{2FA7ED7C-B31E-AB40-85FC-040D641E7D0E}"/>
              </a:ext>
            </a:extLst>
          </p:cNvPr>
          <p:cNvSpPr>
            <a:spLocks noGrp="1"/>
          </p:cNvSpPr>
          <p:nvPr>
            <p:ph type="body" sz="quarter" idx="11"/>
          </p:nvPr>
        </p:nvSpPr>
        <p:spPr>
          <a:xfrm>
            <a:off x="281372" y="1838324"/>
            <a:ext cx="5259458" cy="4029075"/>
          </a:xfrm>
          <a:prstGeom prst="rect">
            <a:avLst/>
          </a:prstGeom>
        </p:spPr>
        <p:txBody>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hart Placeholder 4">
            <a:extLst>
              <a:ext uri="{FF2B5EF4-FFF2-40B4-BE49-F238E27FC236}">
                <a16:creationId xmlns:a16="http://schemas.microsoft.com/office/drawing/2014/main" id="{E18BCA99-3FB8-1345-AB73-55B89677B4B2}"/>
              </a:ext>
            </a:extLst>
          </p:cNvPr>
          <p:cNvSpPr>
            <a:spLocks noGrp="1"/>
          </p:cNvSpPr>
          <p:nvPr>
            <p:ph type="chart" sz="quarter" idx="12"/>
          </p:nvPr>
        </p:nvSpPr>
        <p:spPr>
          <a:xfrm>
            <a:off x="5845855" y="1827211"/>
            <a:ext cx="6064773" cy="4040188"/>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3213859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FE7C7441-3BBA-0B45-A0D5-D128F8EFC8AE}"/>
              </a:ext>
            </a:extLst>
          </p:cNvPr>
          <p:cNvSpPr>
            <a:spLocks noGrp="1"/>
          </p:cNvSpPr>
          <p:nvPr>
            <p:ph type="title"/>
          </p:nvPr>
        </p:nvSpPr>
        <p:spPr>
          <a:xfrm>
            <a:off x="281371" y="9144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9" name="Slide Number Placeholder 5">
            <a:extLst>
              <a:ext uri="{FF2B5EF4-FFF2-40B4-BE49-F238E27FC236}">
                <a16:creationId xmlns:a16="http://schemas.microsoft.com/office/drawing/2014/main" id="{6F774C93-398D-5547-86DA-8B99F70FF852}"/>
              </a:ext>
            </a:extLst>
          </p:cNvPr>
          <p:cNvSpPr>
            <a:spLocks noGrp="1"/>
          </p:cNvSpPr>
          <p:nvPr>
            <p:ph type="sldNum" sz="quarter" idx="4"/>
          </p:nvPr>
        </p:nvSpPr>
        <p:spPr>
          <a:xfrm>
            <a:off x="9167429" y="628441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1</a:t>
            </a:r>
          </a:p>
        </p:txBody>
      </p:sp>
      <p:sp>
        <p:nvSpPr>
          <p:cNvPr id="4" name="Table Placeholder 3">
            <a:extLst>
              <a:ext uri="{FF2B5EF4-FFF2-40B4-BE49-F238E27FC236}">
                <a16:creationId xmlns:a16="http://schemas.microsoft.com/office/drawing/2014/main" id="{FA514B83-8A0F-8D45-9381-763D9863ADFA}"/>
              </a:ext>
            </a:extLst>
          </p:cNvPr>
          <p:cNvSpPr>
            <a:spLocks noGrp="1"/>
          </p:cNvSpPr>
          <p:nvPr>
            <p:ph type="tbl" sz="quarter" idx="10"/>
          </p:nvPr>
        </p:nvSpPr>
        <p:spPr>
          <a:xfrm>
            <a:off x="280987" y="1862138"/>
            <a:ext cx="11629641" cy="3559175"/>
          </a:xfrm>
          <a:prstGeom prst="rect">
            <a:avLst/>
          </a:prstGeom>
        </p:spPr>
        <p:txBody>
          <a:bodyPr/>
          <a:lstStyle/>
          <a:p>
            <a:endParaRPr lang="en-US"/>
          </a:p>
        </p:txBody>
      </p:sp>
      <p:sp>
        <p:nvSpPr>
          <p:cNvPr id="2" name="TextBox 1">
            <a:extLst>
              <a:ext uri="{FF2B5EF4-FFF2-40B4-BE49-F238E27FC236}">
                <a16:creationId xmlns:a16="http://schemas.microsoft.com/office/drawing/2014/main" id="{D419868D-87AB-DA42-9933-774B331356D5}"/>
              </a:ext>
            </a:extLst>
          </p:cNvPr>
          <p:cNvSpPr txBox="1"/>
          <p:nvPr userDrawn="1"/>
        </p:nvSpPr>
        <p:spPr>
          <a:xfrm>
            <a:off x="6255521" y="643498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95859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0F8B42-805B-A24B-8EE8-7AF657936F2A}"/>
              </a:ext>
            </a:extLst>
          </p:cNvPr>
          <p:cNvSpPr>
            <a:spLocks noGrp="1"/>
          </p:cNvSpPr>
          <p:nvPr>
            <p:ph type="title"/>
          </p:nvPr>
        </p:nvSpPr>
        <p:spPr>
          <a:xfrm>
            <a:off x="281371" y="9144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7" name="Slide Number Placeholder 5">
            <a:extLst>
              <a:ext uri="{FF2B5EF4-FFF2-40B4-BE49-F238E27FC236}">
                <a16:creationId xmlns:a16="http://schemas.microsoft.com/office/drawing/2014/main" id="{FED71880-3E9A-A548-9F2D-799C2A17B58C}"/>
              </a:ext>
            </a:extLst>
          </p:cNvPr>
          <p:cNvSpPr>
            <a:spLocks noGrp="1"/>
          </p:cNvSpPr>
          <p:nvPr>
            <p:ph type="sldNum" sz="quarter" idx="4"/>
          </p:nvPr>
        </p:nvSpPr>
        <p:spPr>
          <a:xfrm>
            <a:off x="9167429" y="628441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1</a:t>
            </a:r>
          </a:p>
        </p:txBody>
      </p:sp>
    </p:spTree>
    <p:extLst>
      <p:ext uri="{BB962C8B-B14F-4D97-AF65-F5344CB8AC3E}">
        <p14:creationId xmlns:p14="http://schemas.microsoft.com/office/powerpoint/2010/main" val="3090576915"/>
      </p:ext>
    </p:extLst>
  </p:cSld>
  <p:clrMap bg1="lt1" tx1="dk1" bg2="lt2" tx2="dk2" accent1="accent1" accent2="accent2" accent3="accent3" accent4="accent4" accent5="accent5" accent6="accent6" hlink="hlink" folHlink="folHlink"/>
  <p:sldLayoutIdLst>
    <p:sldLayoutId id="2147483664" r:id="rId1"/>
    <p:sldLayoutId id="2147483667" r:id="rId2"/>
    <p:sldLayoutId id="2147483668" r:id="rId3"/>
    <p:sldLayoutId id="2147483663" r:id="rId4"/>
    <p:sldLayoutId id="2147483666" r:id="rId5"/>
    <p:sldLayoutId id="2147483672" r:id="rId6"/>
    <p:sldLayoutId id="2147483662" r:id="rId7"/>
    <p:sldLayoutId id="2147483669" r:id="rId8"/>
    <p:sldLayoutId id="2147483670" r:id="rId9"/>
    <p:sldLayoutId id="2147483671" r:id="rId10"/>
    <p:sldLayoutId id="2147483679" r:id="rId11"/>
  </p:sldLayoutIdLst>
  <p:txStyles>
    <p:titleStyle>
      <a:lvl1pPr algn="l" defTabSz="914400" rtl="0" eaLnBrk="1" latinLnBrk="0" hangingPunct="1">
        <a:lnSpc>
          <a:spcPct val="90000"/>
        </a:lnSpc>
        <a:spcBef>
          <a:spcPct val="0"/>
        </a:spcBef>
        <a:buNone/>
        <a:defRPr sz="3600" b="0" i="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2.png"/><Relationship Id="rId5" Type="http://schemas.openxmlformats.org/officeDocument/2006/relationships/image" Target="../media/image22.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2.png"/><Relationship Id="rId5" Type="http://schemas.openxmlformats.org/officeDocument/2006/relationships/image" Target="../media/image23.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2.png"/><Relationship Id="rId5" Type="http://schemas.openxmlformats.org/officeDocument/2006/relationships/image" Target="../media/image24.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2.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2.png"/><Relationship Id="rId5" Type="http://schemas.openxmlformats.org/officeDocument/2006/relationships/image" Target="../media/image26.png"/><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2.png"/><Relationship Id="rId5" Type="http://schemas.openxmlformats.org/officeDocument/2006/relationships/image" Target="../media/image27.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slideLayout" Target="../slideLayouts/slideLayout11.xml"/><Relationship Id="rId7" Type="http://schemas.openxmlformats.org/officeDocument/2006/relationships/image" Target="../media/image15.jp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notesSlide" Target="../notesSlides/notesSlide3.xm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2.png"/><Relationship Id="rId5" Type="http://schemas.openxmlformats.org/officeDocument/2006/relationships/image" Target="../media/image17.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5.jpg"/><Relationship Id="rId5" Type="http://schemas.openxmlformats.org/officeDocument/2006/relationships/image" Target="../media/image19.jp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C5B28B-6519-4380-BE3A-AB1C9E169134}"/>
              </a:ext>
            </a:extLst>
          </p:cNvPr>
          <p:cNvSpPr txBox="1"/>
          <p:nvPr/>
        </p:nvSpPr>
        <p:spPr>
          <a:xfrm>
            <a:off x="623655" y="728631"/>
            <a:ext cx="8499797" cy="1200329"/>
          </a:xfrm>
          <a:prstGeom prst="rect">
            <a:avLst/>
          </a:prstGeom>
          <a:noFill/>
        </p:spPr>
        <p:txBody>
          <a:bodyPr wrap="square">
            <a:spAutoFit/>
          </a:bodyPr>
          <a:lstStyle/>
          <a:p>
            <a:r>
              <a:rPr lang="en-US" sz="3600" b="0" i="0" dirty="0">
                <a:solidFill>
                  <a:srgbClr val="333333"/>
                </a:solidFill>
                <a:effectLst/>
                <a:latin typeface="Roboto" panose="02000000000000000000" pitchFamily="2" charset="0"/>
              </a:rPr>
              <a:t>Machine Learning Approaches for Patient State Prediction in Pediatric ICUs</a:t>
            </a:r>
            <a:endParaRPr lang="en-US" sz="3600" dirty="0"/>
          </a:p>
        </p:txBody>
      </p:sp>
      <p:sp>
        <p:nvSpPr>
          <p:cNvPr id="5" name="TextBox 4">
            <a:extLst>
              <a:ext uri="{FF2B5EF4-FFF2-40B4-BE49-F238E27FC236}">
                <a16:creationId xmlns:a16="http://schemas.microsoft.com/office/drawing/2014/main" id="{2A04BC36-3AC7-4380-A182-EB72B33ED47E}"/>
              </a:ext>
            </a:extLst>
          </p:cNvPr>
          <p:cNvSpPr txBox="1"/>
          <p:nvPr/>
        </p:nvSpPr>
        <p:spPr>
          <a:xfrm>
            <a:off x="776054" y="3049453"/>
            <a:ext cx="9549473" cy="646331"/>
          </a:xfrm>
          <a:prstGeom prst="rect">
            <a:avLst/>
          </a:prstGeom>
          <a:noFill/>
        </p:spPr>
        <p:txBody>
          <a:bodyPr wrap="square">
            <a:spAutoFit/>
          </a:bodyPr>
          <a:lstStyle/>
          <a:p>
            <a:r>
              <a:rPr lang="en-US" b="0" i="0" dirty="0">
                <a:effectLst/>
              </a:rPr>
              <a:t>Muhammad Aurangzeb Ahmad</a:t>
            </a:r>
            <a:r>
              <a:rPr lang="en-US" b="0" i="0" baseline="30000" dirty="0">
                <a:effectLst/>
              </a:rPr>
              <a:t>1,2,*</a:t>
            </a:r>
            <a:r>
              <a:rPr lang="en-US" b="0" i="0" dirty="0">
                <a:effectLst/>
              </a:rPr>
              <a:t>, </a:t>
            </a:r>
            <a:r>
              <a:rPr lang="en-US" dirty="0"/>
              <a:t>Eduardo Antonio Trujillo Rivera</a:t>
            </a:r>
            <a:r>
              <a:rPr lang="en-US" b="0" i="0" baseline="30000" dirty="0">
                <a:effectLst/>
              </a:rPr>
              <a:t>3,4</a:t>
            </a:r>
            <a:r>
              <a:rPr lang="en-US" b="0" i="0" dirty="0">
                <a:effectLst/>
              </a:rPr>
              <a:t>, </a:t>
            </a:r>
            <a:r>
              <a:rPr lang="en-US" dirty="0"/>
              <a:t>Murray Pollack M.D.</a:t>
            </a:r>
            <a:r>
              <a:rPr lang="en-US" b="0" i="0" baseline="30000" dirty="0">
                <a:effectLst/>
              </a:rPr>
              <a:t>3</a:t>
            </a:r>
            <a:r>
              <a:rPr lang="en-US" b="0" i="0" dirty="0">
                <a:effectLst/>
              </a:rPr>
              <a:t>, Carly Eckert M.D.</a:t>
            </a:r>
            <a:r>
              <a:rPr lang="en-US" b="0" i="0" baseline="30000" dirty="0">
                <a:effectLst/>
              </a:rPr>
              <a:t>1</a:t>
            </a:r>
            <a:r>
              <a:rPr lang="en-US" b="0" i="0" dirty="0">
                <a:effectLst/>
              </a:rPr>
              <a:t>, </a:t>
            </a:r>
            <a:r>
              <a:rPr lang="en-US" dirty="0"/>
              <a:t>Anita Patel M.D</a:t>
            </a:r>
            <a:r>
              <a:rPr lang="en-US" b="0" i="0" baseline="30000" dirty="0">
                <a:effectLst/>
              </a:rPr>
              <a:t>3</a:t>
            </a:r>
            <a:r>
              <a:rPr lang="en-US" b="0" i="0" dirty="0">
                <a:effectLst/>
              </a:rPr>
              <a:t> and Ankur Teredesai</a:t>
            </a:r>
            <a:r>
              <a:rPr lang="en-US" b="0" i="0" baseline="30000" dirty="0">
                <a:effectLst/>
              </a:rPr>
              <a:t>5</a:t>
            </a:r>
            <a:endParaRPr lang="en-US" baseline="30000" dirty="0"/>
          </a:p>
        </p:txBody>
      </p:sp>
      <p:pic>
        <p:nvPicPr>
          <p:cNvPr id="7" name="Picture 6" descr="Logo&#10;&#10;Description automatically generated with medium confidence">
            <a:extLst>
              <a:ext uri="{FF2B5EF4-FFF2-40B4-BE49-F238E27FC236}">
                <a16:creationId xmlns:a16="http://schemas.microsoft.com/office/drawing/2014/main" id="{2D86E021-A77C-45FD-BD85-8284B387D0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1277" y="428684"/>
            <a:ext cx="1905000" cy="1800225"/>
          </a:xfrm>
          <a:prstGeom prst="rect">
            <a:avLst/>
          </a:prstGeom>
        </p:spPr>
      </p:pic>
      <p:sp>
        <p:nvSpPr>
          <p:cNvPr id="8" name="TextBox 7">
            <a:extLst>
              <a:ext uri="{FF2B5EF4-FFF2-40B4-BE49-F238E27FC236}">
                <a16:creationId xmlns:a16="http://schemas.microsoft.com/office/drawing/2014/main" id="{29E59319-75CA-4F93-89A8-86F30024D772}"/>
              </a:ext>
            </a:extLst>
          </p:cNvPr>
          <p:cNvSpPr txBox="1"/>
          <p:nvPr/>
        </p:nvSpPr>
        <p:spPr>
          <a:xfrm>
            <a:off x="941033" y="6129369"/>
            <a:ext cx="4666214" cy="369332"/>
          </a:xfrm>
          <a:prstGeom prst="rect">
            <a:avLst/>
          </a:prstGeom>
          <a:noFill/>
        </p:spPr>
        <p:txBody>
          <a:bodyPr wrap="none" rtlCol="0">
            <a:spAutoFit/>
          </a:bodyPr>
          <a:lstStyle/>
          <a:p>
            <a:r>
              <a:rPr lang="en-US" dirty="0"/>
              <a:t>* Corresponding author: maahmad@uw.edu</a:t>
            </a:r>
          </a:p>
        </p:txBody>
      </p:sp>
      <p:sp>
        <p:nvSpPr>
          <p:cNvPr id="9" name="TextBox 8">
            <a:extLst>
              <a:ext uri="{FF2B5EF4-FFF2-40B4-BE49-F238E27FC236}">
                <a16:creationId xmlns:a16="http://schemas.microsoft.com/office/drawing/2014/main" id="{A0C8C960-E572-4A57-9D36-B5DE704D47AB}"/>
              </a:ext>
            </a:extLst>
          </p:cNvPr>
          <p:cNvSpPr txBox="1"/>
          <p:nvPr/>
        </p:nvSpPr>
        <p:spPr>
          <a:xfrm>
            <a:off x="941033" y="4098044"/>
            <a:ext cx="7727115" cy="2031325"/>
          </a:xfrm>
          <a:prstGeom prst="rect">
            <a:avLst/>
          </a:prstGeom>
          <a:noFill/>
        </p:spPr>
        <p:txBody>
          <a:bodyPr wrap="none" rtlCol="0">
            <a:spAutoFit/>
          </a:bodyPr>
          <a:lstStyle/>
          <a:p>
            <a:pPr marL="342900" indent="-342900">
              <a:buAutoNum type="arabicPeriod"/>
            </a:pPr>
            <a:r>
              <a:rPr lang="en-US" dirty="0"/>
              <a:t>KenSci Inc</a:t>
            </a:r>
          </a:p>
          <a:p>
            <a:pPr marL="342900" indent="-342900">
              <a:buAutoNum type="arabicPeriod"/>
            </a:pPr>
            <a:r>
              <a:rPr lang="en-US" dirty="0"/>
              <a:t>Department of Computer Science, University of Washington Bothell</a:t>
            </a:r>
          </a:p>
          <a:p>
            <a:pPr marL="342900" indent="-342900">
              <a:buAutoNum type="arabicPeriod"/>
            </a:pPr>
            <a:r>
              <a:rPr lang="en-US" dirty="0"/>
              <a:t>Children’s National Medical Center</a:t>
            </a:r>
          </a:p>
          <a:p>
            <a:pPr marL="342900" indent="-342900">
              <a:buAutoNum type="arabicPeriod"/>
            </a:pPr>
            <a:r>
              <a:rPr lang="en-US" dirty="0"/>
              <a:t>School of Medicine and Health Sciences, George Washington University</a:t>
            </a:r>
          </a:p>
          <a:p>
            <a:pPr marL="342900" indent="-342900">
              <a:buAutoNum type="arabicPeriod"/>
            </a:pPr>
            <a:r>
              <a:rPr lang="en-US" dirty="0"/>
              <a:t>Department of Computer Science, University of Washington Tacoma</a:t>
            </a:r>
          </a:p>
          <a:p>
            <a:pPr marL="342900" indent="-342900">
              <a:buAutoNum type="arabicPeriod"/>
            </a:pPr>
            <a:endParaRPr lang="en-US" dirty="0"/>
          </a:p>
          <a:p>
            <a:pPr marL="342900" indent="-342900">
              <a:buAutoNum type="arabicPeriod"/>
            </a:pPr>
            <a:endParaRPr lang="en-US" dirty="0"/>
          </a:p>
        </p:txBody>
      </p:sp>
      <p:pic>
        <p:nvPicPr>
          <p:cNvPr id="12" name="Audio 11">
            <a:hlinkClick r:id="" action="ppaction://media"/>
            <a:extLst>
              <a:ext uri="{FF2B5EF4-FFF2-40B4-BE49-F238E27FC236}">
                <a16:creationId xmlns:a16="http://schemas.microsoft.com/office/drawing/2014/main" id="{24B55D2C-2365-4851-9360-26DF62546F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590979" y="4904198"/>
            <a:ext cx="609600" cy="609600"/>
          </a:xfrm>
          <a:prstGeom prst="rect">
            <a:avLst/>
          </a:prstGeom>
        </p:spPr>
      </p:pic>
    </p:spTree>
    <p:extLst>
      <p:ext uri="{BB962C8B-B14F-4D97-AF65-F5344CB8AC3E}">
        <p14:creationId xmlns:p14="http://schemas.microsoft.com/office/powerpoint/2010/main" val="1869179329"/>
      </p:ext>
    </p:extLst>
  </p:cSld>
  <p:clrMapOvr>
    <a:masterClrMapping/>
  </p:clrMapOvr>
  <mc:AlternateContent xmlns:mc="http://schemas.openxmlformats.org/markup-compatibility/2006">
    <mc:Choice xmlns:p14="http://schemas.microsoft.com/office/powerpoint/2010/main" Requires="p14">
      <p:transition spd="slow" p14:dur="2000" advTm="19932"/>
    </mc:Choice>
    <mc:Fallback>
      <p:transition spd="slow" advTm="19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77BE6-02EC-8944-A4FC-86A5BBC73F6D}"/>
              </a:ext>
            </a:extLst>
          </p:cNvPr>
          <p:cNvSpPr>
            <a:spLocks noGrp="1"/>
          </p:cNvSpPr>
          <p:nvPr>
            <p:ph type="title"/>
          </p:nvPr>
        </p:nvSpPr>
        <p:spPr/>
        <p:txBody>
          <a:bodyPr/>
          <a:lstStyle/>
          <a:p>
            <a:r>
              <a:rPr lang="en-US" dirty="0"/>
              <a:t>Model Setup</a:t>
            </a:r>
          </a:p>
        </p:txBody>
      </p:sp>
      <p:graphicFrame>
        <p:nvGraphicFramePr>
          <p:cNvPr id="9" name="Table 9">
            <a:extLst>
              <a:ext uri="{FF2B5EF4-FFF2-40B4-BE49-F238E27FC236}">
                <a16:creationId xmlns:a16="http://schemas.microsoft.com/office/drawing/2014/main" id="{9416F0A7-EE9C-4660-8CBF-DCCBD0002610}"/>
              </a:ext>
            </a:extLst>
          </p:cNvPr>
          <p:cNvGraphicFramePr>
            <a:graphicFrameLocks noGrp="1"/>
          </p:cNvGraphicFramePr>
          <p:nvPr>
            <p:extLst>
              <p:ext uri="{D42A27DB-BD31-4B8C-83A1-F6EECF244321}">
                <p14:modId xmlns:p14="http://schemas.microsoft.com/office/powerpoint/2010/main" val="1369332532"/>
              </p:ext>
            </p:extLst>
          </p:nvPr>
        </p:nvGraphicFramePr>
        <p:xfrm>
          <a:off x="1646037" y="3845437"/>
          <a:ext cx="8524982" cy="2763520"/>
        </p:xfrm>
        <a:graphic>
          <a:graphicData uri="http://schemas.openxmlformats.org/drawingml/2006/table">
            <a:tbl>
              <a:tblPr firstRow="1" bandRow="1"/>
              <a:tblGrid>
                <a:gridCol w="2382008">
                  <a:extLst>
                    <a:ext uri="{9D8B030D-6E8A-4147-A177-3AD203B41FA5}">
                      <a16:colId xmlns:a16="http://schemas.microsoft.com/office/drawing/2014/main" val="921912623"/>
                    </a:ext>
                  </a:extLst>
                </a:gridCol>
                <a:gridCol w="6142974">
                  <a:extLst>
                    <a:ext uri="{9D8B030D-6E8A-4147-A177-3AD203B41FA5}">
                      <a16:colId xmlns:a16="http://schemas.microsoft.com/office/drawing/2014/main" val="2206077427"/>
                    </a:ext>
                  </a:extLst>
                </a:gridCol>
              </a:tblGrid>
              <a:tr h="370840">
                <a:tc>
                  <a:txBody>
                    <a:bodyPr/>
                    <a:lstStyle/>
                    <a:p>
                      <a:r>
                        <a:rPr lang="en-US" b="1" dirty="0">
                          <a:latin typeface="+mn-lt"/>
                        </a:rPr>
                        <a:t>Prediction Problem</a:t>
                      </a:r>
                    </a:p>
                  </a:txBody>
                  <a:tcPr/>
                </a:tc>
                <a:tc>
                  <a:txBody>
                    <a:bodyPr/>
                    <a:lstStyle/>
                    <a:p>
                      <a:r>
                        <a:rPr lang="en-US" dirty="0">
                          <a:latin typeface="+mj-lt"/>
                        </a:rPr>
                        <a:t>Binary Classification</a:t>
                      </a:r>
                    </a:p>
                  </a:txBody>
                  <a:tcPr/>
                </a:tc>
                <a:extLst>
                  <a:ext uri="{0D108BD9-81ED-4DB2-BD59-A6C34878D82A}">
                    <a16:rowId xmlns:a16="http://schemas.microsoft.com/office/drawing/2014/main" val="835781304"/>
                  </a:ext>
                </a:extLst>
              </a:tr>
              <a:tr h="370840">
                <a:tc>
                  <a:txBody>
                    <a:bodyPr/>
                    <a:lstStyle/>
                    <a:p>
                      <a:r>
                        <a:rPr lang="en-US" b="1" dirty="0">
                          <a:latin typeface="+mn-lt"/>
                        </a:rPr>
                        <a:t>Prediction Entity</a:t>
                      </a:r>
                    </a:p>
                  </a:txBody>
                  <a:tcPr/>
                </a:tc>
                <a:tc>
                  <a:txBody>
                    <a:bodyPr/>
                    <a:lstStyle/>
                    <a:p>
                      <a:r>
                        <a:rPr lang="en-US" dirty="0">
                          <a:latin typeface="+mj-lt"/>
                        </a:rPr>
                        <a:t>Encounter</a:t>
                      </a:r>
                    </a:p>
                  </a:txBody>
                  <a:tcPr/>
                </a:tc>
                <a:extLst>
                  <a:ext uri="{0D108BD9-81ED-4DB2-BD59-A6C34878D82A}">
                    <a16:rowId xmlns:a16="http://schemas.microsoft.com/office/drawing/2014/main" val="939499530"/>
                  </a:ext>
                </a:extLst>
              </a:tr>
              <a:tr h="370840">
                <a:tc>
                  <a:txBody>
                    <a:bodyPr/>
                    <a:lstStyle/>
                    <a:p>
                      <a:r>
                        <a:rPr lang="en-US" b="1" dirty="0">
                          <a:latin typeface="+mn-lt"/>
                        </a:rPr>
                        <a:t>Prediction Time Range</a:t>
                      </a:r>
                    </a:p>
                  </a:txBody>
                  <a:tcPr/>
                </a:tc>
                <a:tc>
                  <a:txBody>
                    <a:bodyPr/>
                    <a:lstStyle/>
                    <a:p>
                      <a:r>
                        <a:rPr lang="en-US" dirty="0">
                          <a:latin typeface="+mj-lt"/>
                        </a:rPr>
                        <a:t>4-hour time steps</a:t>
                      </a:r>
                    </a:p>
                  </a:txBody>
                  <a:tcPr/>
                </a:tc>
                <a:extLst>
                  <a:ext uri="{0D108BD9-81ED-4DB2-BD59-A6C34878D82A}">
                    <a16:rowId xmlns:a16="http://schemas.microsoft.com/office/drawing/2014/main" val="135903408"/>
                  </a:ext>
                </a:extLst>
              </a:tr>
              <a:tr h="370840">
                <a:tc>
                  <a:txBody>
                    <a:bodyPr/>
                    <a:lstStyle/>
                    <a:p>
                      <a:r>
                        <a:rPr lang="en-US" b="1" dirty="0">
                          <a:latin typeface="+mn-lt"/>
                        </a:rPr>
                        <a:t>Classes</a:t>
                      </a:r>
                    </a:p>
                  </a:txBody>
                  <a:tcPr/>
                </a:tc>
                <a:tc>
                  <a:txBody>
                    <a:bodyPr/>
                    <a:lstStyle/>
                    <a:p>
                      <a:r>
                        <a:rPr lang="en-US" dirty="0">
                          <a:latin typeface="+mj-lt"/>
                        </a:rPr>
                        <a:t>ICU, not-</a:t>
                      </a:r>
                      <a:r>
                        <a:rPr lang="en-US" dirty="0" err="1">
                          <a:latin typeface="+mj-lt"/>
                        </a:rPr>
                        <a:t>icu</a:t>
                      </a:r>
                      <a:endParaRPr lang="en-US" dirty="0">
                        <a:latin typeface="+mj-lt"/>
                      </a:endParaRPr>
                    </a:p>
                  </a:txBody>
                  <a:tcPr/>
                </a:tc>
                <a:extLst>
                  <a:ext uri="{0D108BD9-81ED-4DB2-BD59-A6C34878D82A}">
                    <a16:rowId xmlns:a16="http://schemas.microsoft.com/office/drawing/2014/main" val="3940516688"/>
                  </a:ext>
                </a:extLst>
              </a:tr>
              <a:tr h="370840">
                <a:tc>
                  <a:txBody>
                    <a:bodyPr/>
                    <a:lstStyle/>
                    <a:p>
                      <a:r>
                        <a:rPr lang="en-US" b="1" dirty="0">
                          <a:latin typeface="+mn-lt"/>
                        </a:rPr>
                        <a:t>Validation</a:t>
                      </a:r>
                    </a:p>
                  </a:txBody>
                  <a:tcPr/>
                </a:tc>
                <a:tc>
                  <a:txBody>
                    <a:bodyPr/>
                    <a:lstStyle/>
                    <a:p>
                      <a:r>
                        <a:rPr lang="en-US" dirty="0">
                          <a:latin typeface="+mj-lt"/>
                        </a:rPr>
                        <a:t>10-Fold Cross Validation</a:t>
                      </a:r>
                    </a:p>
                  </a:txBody>
                  <a:tcPr/>
                </a:tc>
                <a:extLst>
                  <a:ext uri="{0D108BD9-81ED-4DB2-BD59-A6C34878D82A}">
                    <a16:rowId xmlns:a16="http://schemas.microsoft.com/office/drawing/2014/main" val="1615840493"/>
                  </a:ext>
                </a:extLst>
              </a:tr>
              <a:tr h="370840">
                <a:tc>
                  <a:txBody>
                    <a:bodyPr/>
                    <a:lstStyle/>
                    <a:p>
                      <a:r>
                        <a:rPr lang="en-US" b="1" dirty="0">
                          <a:latin typeface="+mn-lt"/>
                        </a:rPr>
                        <a:t>Algorithms</a:t>
                      </a:r>
                    </a:p>
                  </a:txBody>
                  <a:tcPr/>
                </a:tc>
                <a:tc>
                  <a:txBody>
                    <a:bodyPr/>
                    <a:lstStyle/>
                    <a:p>
                      <a:r>
                        <a:rPr lang="en-US" sz="1800" b="0" i="0" u="none" strike="noStrike" kern="1200" baseline="0" dirty="0">
                          <a:solidFill>
                            <a:schemeClr val="tx1"/>
                          </a:solidFill>
                          <a:latin typeface="+mj-lt"/>
                          <a:ea typeface="+mn-ea"/>
                          <a:cs typeface="+mn-cs"/>
                        </a:rPr>
                        <a:t>Decision Trees, AdaBoost with Decision Stump,</a:t>
                      </a:r>
                    </a:p>
                    <a:p>
                      <a:r>
                        <a:rPr lang="en-US" sz="1800" b="0" i="0" u="none" strike="noStrike" kern="1200" baseline="0" dirty="0">
                          <a:solidFill>
                            <a:schemeClr val="tx1"/>
                          </a:solidFill>
                          <a:latin typeface="+mj-lt"/>
                          <a:ea typeface="+mn-ea"/>
                          <a:cs typeface="+mn-cs"/>
                        </a:rPr>
                        <a:t>Naive Bayes, SVM, Random Forest (RF) and XGBoost)</a:t>
                      </a:r>
                      <a:endParaRPr lang="en-US" dirty="0">
                        <a:latin typeface="+mj-lt"/>
                      </a:endParaRPr>
                    </a:p>
                  </a:txBody>
                  <a:tcPr/>
                </a:tc>
                <a:extLst>
                  <a:ext uri="{0D108BD9-81ED-4DB2-BD59-A6C34878D82A}">
                    <a16:rowId xmlns:a16="http://schemas.microsoft.com/office/drawing/2014/main" val="2956005583"/>
                  </a:ext>
                </a:extLst>
              </a:tr>
            </a:tbl>
          </a:graphicData>
        </a:graphic>
      </p:graphicFrame>
      <p:cxnSp>
        <p:nvCxnSpPr>
          <p:cNvPr id="17" name="Straight Connector 16">
            <a:extLst>
              <a:ext uri="{FF2B5EF4-FFF2-40B4-BE49-F238E27FC236}">
                <a16:creationId xmlns:a16="http://schemas.microsoft.com/office/drawing/2014/main" id="{5FDD4749-5133-46D2-9054-53D1FA0B21B4}"/>
              </a:ext>
            </a:extLst>
          </p:cNvPr>
          <p:cNvCxnSpPr>
            <a:cxnSpLocks/>
          </p:cNvCxnSpPr>
          <p:nvPr/>
        </p:nvCxnSpPr>
        <p:spPr>
          <a:xfrm>
            <a:off x="989191" y="2354277"/>
            <a:ext cx="10680700" cy="0"/>
          </a:xfrm>
          <a:prstGeom prst="line">
            <a:avLst/>
          </a:prstGeom>
          <a:noFill/>
          <a:ln w="38100" cap="flat" cmpd="sng" algn="ctr">
            <a:solidFill>
              <a:sysClr val="windowText" lastClr="000000"/>
            </a:solidFill>
            <a:prstDash val="solid"/>
            <a:miter lim="800000"/>
            <a:headEnd type="none" w="med" len="med"/>
            <a:tailEnd type="arrow" w="med" len="med"/>
          </a:ln>
          <a:effectLst/>
        </p:spPr>
      </p:cxnSp>
      <p:pic>
        <p:nvPicPr>
          <p:cNvPr id="18" name="Graphic 17" descr="User">
            <a:extLst>
              <a:ext uri="{FF2B5EF4-FFF2-40B4-BE49-F238E27FC236}">
                <a16:creationId xmlns:a16="http://schemas.microsoft.com/office/drawing/2014/main" id="{E89CCBFA-5255-4B5A-8FB7-84EB9108363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81371" y="1914299"/>
            <a:ext cx="685796" cy="685796"/>
          </a:xfrm>
          <a:prstGeom prst="rect">
            <a:avLst/>
          </a:prstGeom>
        </p:spPr>
      </p:pic>
      <p:sp>
        <p:nvSpPr>
          <p:cNvPr id="19" name="Flowchart: Connector 80">
            <a:extLst>
              <a:ext uri="{FF2B5EF4-FFF2-40B4-BE49-F238E27FC236}">
                <a16:creationId xmlns:a16="http://schemas.microsoft.com/office/drawing/2014/main" id="{F27B26B1-F341-457D-A487-64C72F361128}"/>
              </a:ext>
            </a:extLst>
          </p:cNvPr>
          <p:cNvSpPr/>
          <p:nvPr/>
        </p:nvSpPr>
        <p:spPr>
          <a:xfrm>
            <a:off x="4173965" y="2280279"/>
            <a:ext cx="158750" cy="166581"/>
          </a:xfrm>
          <a:prstGeom prst="flowChartConnector">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20" name="Flowchart: Connector 85">
            <a:extLst>
              <a:ext uri="{FF2B5EF4-FFF2-40B4-BE49-F238E27FC236}">
                <a16:creationId xmlns:a16="http://schemas.microsoft.com/office/drawing/2014/main" id="{5CB75DC4-B8B0-473E-99F0-64C77056BE2F}"/>
              </a:ext>
            </a:extLst>
          </p:cNvPr>
          <p:cNvSpPr/>
          <p:nvPr/>
        </p:nvSpPr>
        <p:spPr>
          <a:xfrm>
            <a:off x="2776633" y="2273233"/>
            <a:ext cx="158750" cy="166581"/>
          </a:xfrm>
          <a:prstGeom prst="flowChartConnector">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21" name="Flowchart: Connector 80">
            <a:extLst>
              <a:ext uri="{FF2B5EF4-FFF2-40B4-BE49-F238E27FC236}">
                <a16:creationId xmlns:a16="http://schemas.microsoft.com/office/drawing/2014/main" id="{89A19A96-406E-47F3-A5DC-C1E5533A9256}"/>
              </a:ext>
            </a:extLst>
          </p:cNvPr>
          <p:cNvSpPr/>
          <p:nvPr/>
        </p:nvSpPr>
        <p:spPr>
          <a:xfrm>
            <a:off x="1827796" y="2260862"/>
            <a:ext cx="158750" cy="166581"/>
          </a:xfrm>
          <a:prstGeom prst="flowChartConnector">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22" name="Flowchart: Connector 80">
            <a:extLst>
              <a:ext uri="{FF2B5EF4-FFF2-40B4-BE49-F238E27FC236}">
                <a16:creationId xmlns:a16="http://schemas.microsoft.com/office/drawing/2014/main" id="{3ED6B8B1-64F0-4618-8D1B-49E35B7E930C}"/>
              </a:ext>
            </a:extLst>
          </p:cNvPr>
          <p:cNvSpPr/>
          <p:nvPr/>
        </p:nvSpPr>
        <p:spPr>
          <a:xfrm>
            <a:off x="3066378" y="2272026"/>
            <a:ext cx="158750" cy="166581"/>
          </a:xfrm>
          <a:prstGeom prst="flowChartConnector">
            <a:avLst/>
          </a:prstGeom>
          <a:solidFill>
            <a:schemeClr val="accent4"/>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23" name="Flowchart: Connector 85">
            <a:extLst>
              <a:ext uri="{FF2B5EF4-FFF2-40B4-BE49-F238E27FC236}">
                <a16:creationId xmlns:a16="http://schemas.microsoft.com/office/drawing/2014/main" id="{46081867-F73F-4802-A5C2-F220EFA6F2D5}"/>
              </a:ext>
            </a:extLst>
          </p:cNvPr>
          <p:cNvSpPr/>
          <p:nvPr/>
        </p:nvSpPr>
        <p:spPr>
          <a:xfrm>
            <a:off x="5922979" y="2266804"/>
            <a:ext cx="158750" cy="166581"/>
          </a:xfrm>
          <a:prstGeom prst="flowChartConnector">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24" name="Flowchart: Connector 85">
            <a:extLst>
              <a:ext uri="{FF2B5EF4-FFF2-40B4-BE49-F238E27FC236}">
                <a16:creationId xmlns:a16="http://schemas.microsoft.com/office/drawing/2014/main" id="{974738A5-734A-4093-90EE-C7DAE8EAA8AD}"/>
              </a:ext>
            </a:extLst>
          </p:cNvPr>
          <p:cNvSpPr/>
          <p:nvPr/>
        </p:nvSpPr>
        <p:spPr>
          <a:xfrm>
            <a:off x="3365666" y="2272027"/>
            <a:ext cx="158750" cy="166581"/>
          </a:xfrm>
          <a:prstGeom prst="flowChartConnector">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grpSp>
        <p:nvGrpSpPr>
          <p:cNvPr id="25" name="Group 24">
            <a:extLst>
              <a:ext uri="{FF2B5EF4-FFF2-40B4-BE49-F238E27FC236}">
                <a16:creationId xmlns:a16="http://schemas.microsoft.com/office/drawing/2014/main" id="{4B0D95B9-5979-4463-A71B-0E9EC8390F7B}"/>
              </a:ext>
            </a:extLst>
          </p:cNvPr>
          <p:cNvGrpSpPr/>
          <p:nvPr/>
        </p:nvGrpSpPr>
        <p:grpSpPr>
          <a:xfrm>
            <a:off x="8261078" y="2035366"/>
            <a:ext cx="158750" cy="591305"/>
            <a:chOff x="412983" y="2719653"/>
            <a:chExt cx="158750" cy="591305"/>
          </a:xfrm>
        </p:grpSpPr>
        <p:cxnSp>
          <p:nvCxnSpPr>
            <p:cNvPr id="26" name="Straight Connector 25">
              <a:extLst>
                <a:ext uri="{FF2B5EF4-FFF2-40B4-BE49-F238E27FC236}">
                  <a16:creationId xmlns:a16="http://schemas.microsoft.com/office/drawing/2014/main" id="{3E4628DE-FCB6-4183-A325-3660AFD5BE37}"/>
                </a:ext>
              </a:extLst>
            </p:cNvPr>
            <p:cNvCxnSpPr>
              <a:cxnSpLocks/>
            </p:cNvCxnSpPr>
            <p:nvPr/>
          </p:nvCxnSpPr>
          <p:spPr>
            <a:xfrm>
              <a:off x="490763" y="2719653"/>
              <a:ext cx="0" cy="591305"/>
            </a:xfrm>
            <a:prstGeom prst="line">
              <a:avLst/>
            </a:prstGeom>
            <a:noFill/>
            <a:ln w="38100" cap="flat" cmpd="sng" algn="ctr">
              <a:solidFill>
                <a:srgbClr val="4472C4"/>
              </a:solidFill>
              <a:prstDash val="solid"/>
              <a:miter lim="800000"/>
            </a:ln>
            <a:effectLst/>
          </p:spPr>
        </p:cxnSp>
        <p:sp>
          <p:nvSpPr>
            <p:cNvPr id="27" name="Flowchart: Connector 74">
              <a:extLst>
                <a:ext uri="{FF2B5EF4-FFF2-40B4-BE49-F238E27FC236}">
                  <a16:creationId xmlns:a16="http://schemas.microsoft.com/office/drawing/2014/main" id="{DE7436A5-FA58-4CA7-9A95-C67D4FB4340F}"/>
                </a:ext>
              </a:extLst>
            </p:cNvPr>
            <p:cNvSpPr/>
            <p:nvPr/>
          </p:nvSpPr>
          <p:spPr>
            <a:xfrm>
              <a:off x="412983" y="2964566"/>
              <a:ext cx="158750" cy="166581"/>
            </a:xfrm>
            <a:prstGeom prst="flowChartConnector">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grpSp>
      <p:grpSp>
        <p:nvGrpSpPr>
          <p:cNvPr id="28" name="Group 27">
            <a:extLst>
              <a:ext uri="{FF2B5EF4-FFF2-40B4-BE49-F238E27FC236}">
                <a16:creationId xmlns:a16="http://schemas.microsoft.com/office/drawing/2014/main" id="{D7389EE4-493E-4539-9DE6-580377DC1223}"/>
              </a:ext>
            </a:extLst>
          </p:cNvPr>
          <p:cNvGrpSpPr/>
          <p:nvPr/>
        </p:nvGrpSpPr>
        <p:grpSpPr>
          <a:xfrm>
            <a:off x="7001977" y="2035367"/>
            <a:ext cx="158750" cy="591305"/>
            <a:chOff x="412983" y="2719653"/>
            <a:chExt cx="158750" cy="591305"/>
          </a:xfrm>
        </p:grpSpPr>
        <p:cxnSp>
          <p:nvCxnSpPr>
            <p:cNvPr id="29" name="Straight Connector 28">
              <a:extLst>
                <a:ext uri="{FF2B5EF4-FFF2-40B4-BE49-F238E27FC236}">
                  <a16:creationId xmlns:a16="http://schemas.microsoft.com/office/drawing/2014/main" id="{DB0E1C1F-CDEA-4A08-9684-DE266F082B97}"/>
                </a:ext>
              </a:extLst>
            </p:cNvPr>
            <p:cNvCxnSpPr>
              <a:cxnSpLocks/>
            </p:cNvCxnSpPr>
            <p:nvPr/>
          </p:nvCxnSpPr>
          <p:spPr>
            <a:xfrm>
              <a:off x="490763" y="2719653"/>
              <a:ext cx="0" cy="591305"/>
            </a:xfrm>
            <a:prstGeom prst="line">
              <a:avLst/>
            </a:prstGeom>
            <a:noFill/>
            <a:ln w="38100" cap="flat" cmpd="sng" algn="ctr">
              <a:solidFill>
                <a:srgbClr val="4472C4"/>
              </a:solidFill>
              <a:prstDash val="solid"/>
              <a:miter lim="800000"/>
            </a:ln>
            <a:effectLst/>
          </p:spPr>
        </p:cxnSp>
        <p:sp>
          <p:nvSpPr>
            <p:cNvPr id="30" name="Flowchart: Connector 74">
              <a:extLst>
                <a:ext uri="{FF2B5EF4-FFF2-40B4-BE49-F238E27FC236}">
                  <a16:creationId xmlns:a16="http://schemas.microsoft.com/office/drawing/2014/main" id="{79427C67-3AD1-4D05-AFD2-A9CDB336400D}"/>
                </a:ext>
              </a:extLst>
            </p:cNvPr>
            <p:cNvSpPr/>
            <p:nvPr/>
          </p:nvSpPr>
          <p:spPr>
            <a:xfrm>
              <a:off x="412983" y="2964566"/>
              <a:ext cx="158750" cy="166581"/>
            </a:xfrm>
            <a:prstGeom prst="flowChartConnector">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grpSp>
      <p:grpSp>
        <p:nvGrpSpPr>
          <p:cNvPr id="31" name="Group 30">
            <a:extLst>
              <a:ext uri="{FF2B5EF4-FFF2-40B4-BE49-F238E27FC236}">
                <a16:creationId xmlns:a16="http://schemas.microsoft.com/office/drawing/2014/main" id="{8F4075F6-5EF3-4C59-B12A-AE123CEC44C3}"/>
              </a:ext>
            </a:extLst>
          </p:cNvPr>
          <p:cNvGrpSpPr/>
          <p:nvPr/>
        </p:nvGrpSpPr>
        <p:grpSpPr>
          <a:xfrm>
            <a:off x="9483205" y="2035366"/>
            <a:ext cx="158750" cy="591305"/>
            <a:chOff x="412983" y="2719653"/>
            <a:chExt cx="158750" cy="591305"/>
          </a:xfrm>
        </p:grpSpPr>
        <p:cxnSp>
          <p:nvCxnSpPr>
            <p:cNvPr id="32" name="Straight Connector 31">
              <a:extLst>
                <a:ext uri="{FF2B5EF4-FFF2-40B4-BE49-F238E27FC236}">
                  <a16:creationId xmlns:a16="http://schemas.microsoft.com/office/drawing/2014/main" id="{0FC99F37-8816-4A37-9489-FAB268E95529}"/>
                </a:ext>
              </a:extLst>
            </p:cNvPr>
            <p:cNvCxnSpPr>
              <a:cxnSpLocks/>
            </p:cNvCxnSpPr>
            <p:nvPr/>
          </p:nvCxnSpPr>
          <p:spPr>
            <a:xfrm>
              <a:off x="478063" y="2719653"/>
              <a:ext cx="0" cy="591305"/>
            </a:xfrm>
            <a:prstGeom prst="line">
              <a:avLst/>
            </a:prstGeom>
            <a:noFill/>
            <a:ln w="38100" cap="flat" cmpd="sng" algn="ctr">
              <a:solidFill>
                <a:srgbClr val="4472C4"/>
              </a:solidFill>
              <a:prstDash val="solid"/>
              <a:miter lim="800000"/>
            </a:ln>
            <a:effectLst/>
          </p:spPr>
        </p:cxnSp>
        <p:sp>
          <p:nvSpPr>
            <p:cNvPr id="33" name="Flowchart: Connector 74">
              <a:extLst>
                <a:ext uri="{FF2B5EF4-FFF2-40B4-BE49-F238E27FC236}">
                  <a16:creationId xmlns:a16="http://schemas.microsoft.com/office/drawing/2014/main" id="{5F6B77E3-A3EE-4C9D-8811-4EE478CDB22B}"/>
                </a:ext>
              </a:extLst>
            </p:cNvPr>
            <p:cNvSpPr/>
            <p:nvPr/>
          </p:nvSpPr>
          <p:spPr>
            <a:xfrm>
              <a:off x="412983" y="2964566"/>
              <a:ext cx="158750" cy="166581"/>
            </a:xfrm>
            <a:prstGeom prst="flowChartConnector">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grpSp>
      <p:sp>
        <p:nvSpPr>
          <p:cNvPr id="34" name="TextBox 33">
            <a:extLst>
              <a:ext uri="{FF2B5EF4-FFF2-40B4-BE49-F238E27FC236}">
                <a16:creationId xmlns:a16="http://schemas.microsoft.com/office/drawing/2014/main" id="{DECD734B-6894-4BF0-90E6-9D24A4AE121F}"/>
              </a:ext>
            </a:extLst>
          </p:cNvPr>
          <p:cNvSpPr txBox="1"/>
          <p:nvPr/>
        </p:nvSpPr>
        <p:spPr>
          <a:xfrm>
            <a:off x="6528503" y="2668335"/>
            <a:ext cx="1102507" cy="646986"/>
          </a:xfrm>
          <a:prstGeom prst="roundRect">
            <a:avLst/>
          </a:prstGeom>
          <a:noFill/>
          <a:ln>
            <a:noFill/>
          </a:ln>
        </p:spPr>
        <p:txBody>
          <a:bodyPr wrap="square" rtlCol="0">
            <a:spAutoFit/>
          </a:bodyPr>
          <a:lstStyle/>
          <a:p>
            <a:pPr algn="ctr"/>
            <a:r>
              <a:rPr lang="en-US" sz="1600" dirty="0">
                <a:solidFill>
                  <a:prstClr val="black"/>
                </a:solidFill>
                <a:latin typeface="Segoe UI Light" panose="020B0502040204020203" pitchFamily="34" charset="0"/>
                <a:cs typeface="Segoe UI Light" panose="020B0502040204020203" pitchFamily="34" charset="0"/>
              </a:rPr>
              <a:t>Current State</a:t>
            </a:r>
          </a:p>
        </p:txBody>
      </p:sp>
      <p:sp>
        <p:nvSpPr>
          <p:cNvPr id="35" name="Flowchart: Connector 85">
            <a:extLst>
              <a:ext uri="{FF2B5EF4-FFF2-40B4-BE49-F238E27FC236}">
                <a16:creationId xmlns:a16="http://schemas.microsoft.com/office/drawing/2014/main" id="{8FCC9D5C-1DEE-4E48-8F1E-3701801E9A2C}"/>
              </a:ext>
            </a:extLst>
          </p:cNvPr>
          <p:cNvSpPr/>
          <p:nvPr/>
        </p:nvSpPr>
        <p:spPr>
          <a:xfrm>
            <a:off x="3840232" y="2276197"/>
            <a:ext cx="158750" cy="166581"/>
          </a:xfrm>
          <a:prstGeom prst="diamond">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grpSp>
        <p:nvGrpSpPr>
          <p:cNvPr id="36" name="Group 35">
            <a:extLst>
              <a:ext uri="{FF2B5EF4-FFF2-40B4-BE49-F238E27FC236}">
                <a16:creationId xmlns:a16="http://schemas.microsoft.com/office/drawing/2014/main" id="{5C622CCA-543F-4076-951A-CFD10639FC0D}"/>
              </a:ext>
            </a:extLst>
          </p:cNvPr>
          <p:cNvGrpSpPr/>
          <p:nvPr/>
        </p:nvGrpSpPr>
        <p:grpSpPr>
          <a:xfrm>
            <a:off x="10571624" y="2013465"/>
            <a:ext cx="158750" cy="591305"/>
            <a:chOff x="412983" y="2719653"/>
            <a:chExt cx="158750" cy="591305"/>
          </a:xfrm>
        </p:grpSpPr>
        <p:cxnSp>
          <p:nvCxnSpPr>
            <p:cNvPr id="37" name="Straight Connector 36">
              <a:extLst>
                <a:ext uri="{FF2B5EF4-FFF2-40B4-BE49-F238E27FC236}">
                  <a16:creationId xmlns:a16="http://schemas.microsoft.com/office/drawing/2014/main" id="{BBDBAACC-20E2-482A-837C-6BCD0E65DBE5}"/>
                </a:ext>
              </a:extLst>
            </p:cNvPr>
            <p:cNvCxnSpPr>
              <a:cxnSpLocks/>
            </p:cNvCxnSpPr>
            <p:nvPr/>
          </p:nvCxnSpPr>
          <p:spPr>
            <a:xfrm>
              <a:off x="490763" y="2719653"/>
              <a:ext cx="0" cy="591305"/>
            </a:xfrm>
            <a:prstGeom prst="line">
              <a:avLst/>
            </a:prstGeom>
            <a:noFill/>
            <a:ln w="38100" cap="flat" cmpd="sng" algn="ctr">
              <a:solidFill>
                <a:srgbClr val="4472C4"/>
              </a:solidFill>
              <a:prstDash val="solid"/>
              <a:miter lim="800000"/>
            </a:ln>
            <a:effectLst/>
          </p:spPr>
        </p:cxnSp>
        <p:sp>
          <p:nvSpPr>
            <p:cNvPr id="38" name="Flowchart: Connector 74">
              <a:extLst>
                <a:ext uri="{FF2B5EF4-FFF2-40B4-BE49-F238E27FC236}">
                  <a16:creationId xmlns:a16="http://schemas.microsoft.com/office/drawing/2014/main" id="{B01E86FE-6BDF-4D27-928B-A0B15A219AFD}"/>
                </a:ext>
              </a:extLst>
            </p:cNvPr>
            <p:cNvSpPr/>
            <p:nvPr/>
          </p:nvSpPr>
          <p:spPr>
            <a:xfrm>
              <a:off x="412983" y="2964566"/>
              <a:ext cx="158750" cy="166581"/>
            </a:xfrm>
            <a:prstGeom prst="flowChartConnector">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grpSp>
      <p:sp>
        <p:nvSpPr>
          <p:cNvPr id="39" name="TextBox 38">
            <a:extLst>
              <a:ext uri="{FF2B5EF4-FFF2-40B4-BE49-F238E27FC236}">
                <a16:creationId xmlns:a16="http://schemas.microsoft.com/office/drawing/2014/main" id="{25B31890-0C8C-4595-814E-20E969C5E362}"/>
              </a:ext>
            </a:extLst>
          </p:cNvPr>
          <p:cNvSpPr txBox="1"/>
          <p:nvPr/>
        </p:nvSpPr>
        <p:spPr>
          <a:xfrm>
            <a:off x="7787604" y="2668335"/>
            <a:ext cx="1102507" cy="646986"/>
          </a:xfrm>
          <a:prstGeom prst="roundRect">
            <a:avLst/>
          </a:prstGeom>
          <a:noFill/>
          <a:ln>
            <a:noFill/>
          </a:ln>
        </p:spPr>
        <p:txBody>
          <a:bodyPr wrap="square" rtlCol="0">
            <a:spAutoFit/>
          </a:bodyPr>
          <a:lstStyle/>
          <a:p>
            <a:pPr algn="ctr"/>
            <a:r>
              <a:rPr lang="en-US" sz="1600" dirty="0">
                <a:solidFill>
                  <a:prstClr val="black"/>
                </a:solidFill>
                <a:latin typeface="Segoe UI Light" panose="020B0502040204020203" pitchFamily="34" charset="0"/>
                <a:cs typeface="Segoe UI Light" panose="020B0502040204020203" pitchFamily="34" charset="0"/>
              </a:rPr>
              <a:t>Future State 1</a:t>
            </a:r>
          </a:p>
        </p:txBody>
      </p:sp>
      <p:sp>
        <p:nvSpPr>
          <p:cNvPr id="40" name="TextBox 39">
            <a:extLst>
              <a:ext uri="{FF2B5EF4-FFF2-40B4-BE49-F238E27FC236}">
                <a16:creationId xmlns:a16="http://schemas.microsoft.com/office/drawing/2014/main" id="{7AE5BC31-6683-497F-9ACE-7E0BE5424E90}"/>
              </a:ext>
            </a:extLst>
          </p:cNvPr>
          <p:cNvSpPr txBox="1"/>
          <p:nvPr/>
        </p:nvSpPr>
        <p:spPr>
          <a:xfrm>
            <a:off x="9046705" y="2691773"/>
            <a:ext cx="1102507" cy="646986"/>
          </a:xfrm>
          <a:prstGeom prst="roundRect">
            <a:avLst/>
          </a:prstGeom>
          <a:noFill/>
          <a:ln>
            <a:noFill/>
          </a:ln>
        </p:spPr>
        <p:txBody>
          <a:bodyPr wrap="square" rtlCol="0">
            <a:spAutoFit/>
          </a:bodyPr>
          <a:lstStyle/>
          <a:p>
            <a:pPr algn="ctr"/>
            <a:r>
              <a:rPr lang="en-US" sz="1600" dirty="0">
                <a:solidFill>
                  <a:prstClr val="black"/>
                </a:solidFill>
                <a:latin typeface="Segoe UI Light" panose="020B0502040204020203" pitchFamily="34" charset="0"/>
                <a:cs typeface="Segoe UI Light" panose="020B0502040204020203" pitchFamily="34" charset="0"/>
              </a:rPr>
              <a:t>Future State 2</a:t>
            </a:r>
          </a:p>
        </p:txBody>
      </p:sp>
      <p:sp>
        <p:nvSpPr>
          <p:cNvPr id="41" name="TextBox 40">
            <a:extLst>
              <a:ext uri="{FF2B5EF4-FFF2-40B4-BE49-F238E27FC236}">
                <a16:creationId xmlns:a16="http://schemas.microsoft.com/office/drawing/2014/main" id="{2278273D-0179-4D16-8CEC-E04D9F18B570}"/>
              </a:ext>
            </a:extLst>
          </p:cNvPr>
          <p:cNvSpPr txBox="1"/>
          <p:nvPr/>
        </p:nvSpPr>
        <p:spPr>
          <a:xfrm>
            <a:off x="10149212" y="2701155"/>
            <a:ext cx="1102507" cy="646986"/>
          </a:xfrm>
          <a:prstGeom prst="roundRect">
            <a:avLst/>
          </a:prstGeom>
          <a:noFill/>
          <a:ln>
            <a:noFill/>
          </a:ln>
        </p:spPr>
        <p:txBody>
          <a:bodyPr wrap="square" rtlCol="0">
            <a:spAutoFit/>
          </a:bodyPr>
          <a:lstStyle/>
          <a:p>
            <a:pPr algn="ctr"/>
            <a:r>
              <a:rPr lang="en-US" sz="1600" dirty="0">
                <a:solidFill>
                  <a:prstClr val="black"/>
                </a:solidFill>
                <a:latin typeface="Segoe UI Light" panose="020B0502040204020203" pitchFamily="34" charset="0"/>
                <a:cs typeface="Segoe UI Light" panose="020B0502040204020203" pitchFamily="34" charset="0"/>
              </a:rPr>
              <a:t>Future State 3</a:t>
            </a:r>
          </a:p>
        </p:txBody>
      </p:sp>
      <p:sp>
        <p:nvSpPr>
          <p:cNvPr id="42" name="Flowchart: Connector 80">
            <a:extLst>
              <a:ext uri="{FF2B5EF4-FFF2-40B4-BE49-F238E27FC236}">
                <a16:creationId xmlns:a16="http://schemas.microsoft.com/office/drawing/2014/main" id="{33D93FC4-BD21-47E9-AE11-5D55C689AD1D}"/>
              </a:ext>
            </a:extLst>
          </p:cNvPr>
          <p:cNvSpPr/>
          <p:nvPr/>
        </p:nvSpPr>
        <p:spPr>
          <a:xfrm>
            <a:off x="1212566" y="2264970"/>
            <a:ext cx="158750" cy="166581"/>
          </a:xfrm>
          <a:prstGeom prst="flowChartConnector">
            <a:avLst/>
          </a:prstGeom>
          <a:solidFill>
            <a:schemeClr val="accent4"/>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43" name="Flowchart: Connector 85">
            <a:extLst>
              <a:ext uri="{FF2B5EF4-FFF2-40B4-BE49-F238E27FC236}">
                <a16:creationId xmlns:a16="http://schemas.microsoft.com/office/drawing/2014/main" id="{334FF5F5-C723-4C3A-86CC-711E12851047}"/>
              </a:ext>
            </a:extLst>
          </p:cNvPr>
          <p:cNvSpPr/>
          <p:nvPr/>
        </p:nvSpPr>
        <p:spPr>
          <a:xfrm>
            <a:off x="4815392" y="2272025"/>
            <a:ext cx="158750" cy="166581"/>
          </a:xfrm>
          <a:prstGeom prst="diamond">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44" name="Flowchart: Connector 85">
            <a:extLst>
              <a:ext uri="{FF2B5EF4-FFF2-40B4-BE49-F238E27FC236}">
                <a16:creationId xmlns:a16="http://schemas.microsoft.com/office/drawing/2014/main" id="{EA611F52-7A1C-46A1-AE12-13D87A855678}"/>
              </a:ext>
            </a:extLst>
          </p:cNvPr>
          <p:cNvSpPr/>
          <p:nvPr/>
        </p:nvSpPr>
        <p:spPr>
          <a:xfrm>
            <a:off x="2107103" y="2265913"/>
            <a:ext cx="158750" cy="166581"/>
          </a:xfrm>
          <a:prstGeom prst="diamond">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45" name="Flowchart: Connector 85">
            <a:extLst>
              <a:ext uri="{FF2B5EF4-FFF2-40B4-BE49-F238E27FC236}">
                <a16:creationId xmlns:a16="http://schemas.microsoft.com/office/drawing/2014/main" id="{576F19DA-F2C2-4A00-B701-00FD09158912}"/>
              </a:ext>
            </a:extLst>
          </p:cNvPr>
          <p:cNvSpPr/>
          <p:nvPr/>
        </p:nvSpPr>
        <p:spPr>
          <a:xfrm>
            <a:off x="6415562" y="2272025"/>
            <a:ext cx="158750" cy="166581"/>
          </a:xfrm>
          <a:prstGeom prst="diamond">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pic>
        <p:nvPicPr>
          <p:cNvPr id="3" name="Audio 2">
            <a:hlinkClick r:id="" action="ppaction://media"/>
            <a:extLst>
              <a:ext uri="{FF2B5EF4-FFF2-40B4-BE49-F238E27FC236}">
                <a16:creationId xmlns:a16="http://schemas.microsoft.com/office/drawing/2014/main" id="{596B4FD9-FCAB-4D7E-A8C2-03CD45C57C9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51601280"/>
      </p:ext>
    </p:extLst>
  </p:cSld>
  <p:clrMapOvr>
    <a:masterClrMapping/>
  </p:clrMapOvr>
  <mc:AlternateContent xmlns:mc="http://schemas.openxmlformats.org/markup-compatibility/2006">
    <mc:Choice xmlns:p14="http://schemas.microsoft.com/office/powerpoint/2010/main" Requires="p14">
      <p:transition spd="slow" p14:dur="2000" advTm="37812"/>
    </mc:Choice>
    <mc:Fallback>
      <p:transition spd="slow" advTm="37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BD3EE-87B7-41EA-8F9C-5F677C53440A}"/>
              </a:ext>
            </a:extLst>
          </p:cNvPr>
          <p:cNvSpPr>
            <a:spLocks noGrp="1"/>
          </p:cNvSpPr>
          <p:nvPr>
            <p:ph type="title"/>
          </p:nvPr>
        </p:nvSpPr>
        <p:spPr/>
        <p:txBody>
          <a:bodyPr/>
          <a:lstStyle/>
          <a:p>
            <a:r>
              <a:rPr lang="en-US" dirty="0"/>
              <a:t>Experiments: Predicting Future State 1</a:t>
            </a:r>
          </a:p>
        </p:txBody>
      </p:sp>
      <p:pic>
        <p:nvPicPr>
          <p:cNvPr id="4" name="Picture 3" descr="Chart&#10;&#10;Description automatically generated">
            <a:extLst>
              <a:ext uri="{FF2B5EF4-FFF2-40B4-BE49-F238E27FC236}">
                <a16:creationId xmlns:a16="http://schemas.microsoft.com/office/drawing/2014/main" id="{978C5050-F848-43F3-8D97-CC153462CBC6}"/>
              </a:ext>
            </a:extLst>
          </p:cNvPr>
          <p:cNvPicPr>
            <a:picLocks noChangeAspect="1"/>
          </p:cNvPicPr>
          <p:nvPr/>
        </p:nvPicPr>
        <p:blipFill>
          <a:blip r:embed="rId5"/>
          <a:stretch>
            <a:fillRect/>
          </a:stretch>
        </p:blipFill>
        <p:spPr>
          <a:xfrm>
            <a:off x="728662" y="1424709"/>
            <a:ext cx="10734675" cy="5114925"/>
          </a:xfrm>
          <a:prstGeom prst="rect">
            <a:avLst/>
          </a:prstGeom>
        </p:spPr>
      </p:pic>
      <p:pic>
        <p:nvPicPr>
          <p:cNvPr id="5" name="Audio 4">
            <a:hlinkClick r:id="" action="ppaction://media"/>
            <a:extLst>
              <a:ext uri="{FF2B5EF4-FFF2-40B4-BE49-F238E27FC236}">
                <a16:creationId xmlns:a16="http://schemas.microsoft.com/office/drawing/2014/main" id="{C5F1C9FA-FB7C-4829-9D4C-4BBCFBBC90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19459077"/>
      </p:ext>
    </p:extLst>
  </p:cSld>
  <p:clrMapOvr>
    <a:masterClrMapping/>
  </p:clrMapOvr>
  <mc:AlternateContent xmlns:mc="http://schemas.openxmlformats.org/markup-compatibility/2006">
    <mc:Choice xmlns:p14="http://schemas.microsoft.com/office/powerpoint/2010/main" Requires="p14">
      <p:transition spd="slow" p14:dur="2000" advTm="57217"/>
    </mc:Choice>
    <mc:Fallback>
      <p:transition spd="slow" advTm="57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BABE1-A1B7-429B-AFC5-14702D7C1E08}"/>
              </a:ext>
            </a:extLst>
          </p:cNvPr>
          <p:cNvSpPr>
            <a:spLocks noGrp="1"/>
          </p:cNvSpPr>
          <p:nvPr>
            <p:ph type="title"/>
          </p:nvPr>
        </p:nvSpPr>
        <p:spPr/>
        <p:txBody>
          <a:bodyPr/>
          <a:lstStyle/>
          <a:p>
            <a:r>
              <a:rPr lang="en-US" dirty="0"/>
              <a:t>Experiments: Predicting Current and Future States</a:t>
            </a:r>
          </a:p>
        </p:txBody>
      </p:sp>
      <p:pic>
        <p:nvPicPr>
          <p:cNvPr id="4" name="Picture 3" descr="Table&#10;&#10;Description automatically generated">
            <a:extLst>
              <a:ext uri="{FF2B5EF4-FFF2-40B4-BE49-F238E27FC236}">
                <a16:creationId xmlns:a16="http://schemas.microsoft.com/office/drawing/2014/main" id="{6D07A3BB-9039-47F3-969E-BFBA11250908}"/>
              </a:ext>
            </a:extLst>
          </p:cNvPr>
          <p:cNvPicPr>
            <a:picLocks noChangeAspect="1"/>
          </p:cNvPicPr>
          <p:nvPr/>
        </p:nvPicPr>
        <p:blipFill>
          <a:blip r:embed="rId5"/>
          <a:stretch>
            <a:fillRect/>
          </a:stretch>
        </p:blipFill>
        <p:spPr>
          <a:xfrm>
            <a:off x="1447800" y="2233505"/>
            <a:ext cx="9296400" cy="3171825"/>
          </a:xfrm>
          <a:prstGeom prst="rect">
            <a:avLst/>
          </a:prstGeom>
        </p:spPr>
      </p:pic>
      <p:pic>
        <p:nvPicPr>
          <p:cNvPr id="3" name="Audio 2">
            <a:hlinkClick r:id="" action="ppaction://media"/>
            <a:extLst>
              <a:ext uri="{FF2B5EF4-FFF2-40B4-BE49-F238E27FC236}">
                <a16:creationId xmlns:a16="http://schemas.microsoft.com/office/drawing/2014/main" id="{97782855-CB8B-425B-81EE-0457A6C6C3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43599626"/>
      </p:ext>
    </p:extLst>
  </p:cSld>
  <p:clrMapOvr>
    <a:masterClrMapping/>
  </p:clrMapOvr>
  <mc:AlternateContent xmlns:mc="http://schemas.openxmlformats.org/markup-compatibility/2006">
    <mc:Choice xmlns:p14="http://schemas.microsoft.com/office/powerpoint/2010/main" Requires="p14">
      <p:transition spd="slow" p14:dur="2000" advTm="31751"/>
    </mc:Choice>
    <mc:Fallback>
      <p:transition spd="slow" advTm="31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5FAA2-E6E7-4165-B2D7-C32C7612528C}"/>
              </a:ext>
            </a:extLst>
          </p:cNvPr>
          <p:cNvSpPr>
            <a:spLocks noGrp="1"/>
          </p:cNvSpPr>
          <p:nvPr>
            <p:ph type="title"/>
          </p:nvPr>
        </p:nvSpPr>
        <p:spPr/>
        <p:txBody>
          <a:bodyPr/>
          <a:lstStyle/>
          <a:p>
            <a:r>
              <a:rPr lang="en-US" dirty="0"/>
              <a:t>Experiments: Predicting Transition States</a:t>
            </a:r>
          </a:p>
        </p:txBody>
      </p:sp>
      <p:pic>
        <p:nvPicPr>
          <p:cNvPr id="4" name="Picture 3" descr="Table&#10;&#10;Description automatically generated">
            <a:extLst>
              <a:ext uri="{FF2B5EF4-FFF2-40B4-BE49-F238E27FC236}">
                <a16:creationId xmlns:a16="http://schemas.microsoft.com/office/drawing/2014/main" id="{73B7C4E6-0969-489E-BDD6-3606261E5F01}"/>
              </a:ext>
            </a:extLst>
          </p:cNvPr>
          <p:cNvPicPr>
            <a:picLocks noChangeAspect="1"/>
          </p:cNvPicPr>
          <p:nvPr/>
        </p:nvPicPr>
        <p:blipFill>
          <a:blip r:embed="rId5"/>
          <a:stretch>
            <a:fillRect/>
          </a:stretch>
        </p:blipFill>
        <p:spPr>
          <a:xfrm>
            <a:off x="1433896" y="2026898"/>
            <a:ext cx="9363075" cy="4057650"/>
          </a:xfrm>
          <a:prstGeom prst="rect">
            <a:avLst/>
          </a:prstGeom>
        </p:spPr>
      </p:pic>
      <p:pic>
        <p:nvPicPr>
          <p:cNvPr id="3" name="Audio 2">
            <a:hlinkClick r:id="" action="ppaction://media"/>
            <a:extLst>
              <a:ext uri="{FF2B5EF4-FFF2-40B4-BE49-F238E27FC236}">
                <a16:creationId xmlns:a16="http://schemas.microsoft.com/office/drawing/2014/main" id="{1D2E962F-0767-4E8F-85AF-EC428A1F111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0084154"/>
      </p:ext>
    </p:extLst>
  </p:cSld>
  <p:clrMapOvr>
    <a:masterClrMapping/>
  </p:clrMapOvr>
  <mc:AlternateContent xmlns:mc="http://schemas.openxmlformats.org/markup-compatibility/2006">
    <mc:Choice xmlns:p14="http://schemas.microsoft.com/office/powerpoint/2010/main" Requires="p14">
      <p:transition spd="slow" p14:dur="2000" advTm="69936"/>
    </mc:Choice>
    <mc:Fallback>
      <p:transition spd="slow" advTm="69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CF305-6F8F-4CD5-AEEF-D4FE48D73BFF}"/>
              </a:ext>
            </a:extLst>
          </p:cNvPr>
          <p:cNvSpPr>
            <a:spLocks noGrp="1"/>
          </p:cNvSpPr>
          <p:nvPr>
            <p:ph type="title"/>
          </p:nvPr>
        </p:nvSpPr>
        <p:spPr/>
        <p:txBody>
          <a:bodyPr/>
          <a:lstStyle/>
          <a:p>
            <a:r>
              <a:rPr lang="en-US" dirty="0"/>
              <a:t>Experiments: Minimal Model</a:t>
            </a:r>
          </a:p>
        </p:txBody>
      </p:sp>
      <p:pic>
        <p:nvPicPr>
          <p:cNvPr id="4" name="Picture 3" descr="Table&#10;&#10;Description automatically generated">
            <a:extLst>
              <a:ext uri="{FF2B5EF4-FFF2-40B4-BE49-F238E27FC236}">
                <a16:creationId xmlns:a16="http://schemas.microsoft.com/office/drawing/2014/main" id="{465AA91D-5552-4928-900B-4E69F4D6E51F}"/>
              </a:ext>
            </a:extLst>
          </p:cNvPr>
          <p:cNvPicPr>
            <a:picLocks noChangeAspect="1"/>
          </p:cNvPicPr>
          <p:nvPr/>
        </p:nvPicPr>
        <p:blipFill>
          <a:blip r:embed="rId4"/>
          <a:stretch>
            <a:fillRect/>
          </a:stretch>
        </p:blipFill>
        <p:spPr>
          <a:xfrm>
            <a:off x="1228725" y="2028825"/>
            <a:ext cx="9734550" cy="2800350"/>
          </a:xfrm>
          <a:prstGeom prst="rect">
            <a:avLst/>
          </a:prstGeom>
        </p:spPr>
      </p:pic>
      <p:pic>
        <p:nvPicPr>
          <p:cNvPr id="6" name="Audio 5">
            <a:hlinkClick r:id="" action="ppaction://media"/>
            <a:extLst>
              <a:ext uri="{FF2B5EF4-FFF2-40B4-BE49-F238E27FC236}">
                <a16:creationId xmlns:a16="http://schemas.microsoft.com/office/drawing/2014/main" id="{2F2B0A54-1E19-4D5E-ABBE-B10B9FE844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78089075"/>
      </p:ext>
    </p:extLst>
  </p:cSld>
  <p:clrMapOvr>
    <a:masterClrMapping/>
  </p:clrMapOvr>
  <mc:AlternateContent xmlns:mc="http://schemas.openxmlformats.org/markup-compatibility/2006">
    <mc:Choice xmlns:p14="http://schemas.microsoft.com/office/powerpoint/2010/main" Requires="p14">
      <p:transition spd="slow" p14:dur="2000" advTm="37579"/>
    </mc:Choice>
    <mc:Fallback>
      <p:transition spd="slow" advTm="37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CCA17-2DD9-074F-9759-D637232D7EA1}"/>
              </a:ext>
            </a:extLst>
          </p:cNvPr>
          <p:cNvSpPr>
            <a:spLocks noGrp="1"/>
          </p:cNvSpPr>
          <p:nvPr>
            <p:ph type="title"/>
          </p:nvPr>
        </p:nvSpPr>
        <p:spPr>
          <a:xfrm>
            <a:off x="281371" y="91441"/>
            <a:ext cx="10515600" cy="700662"/>
          </a:xfrm>
        </p:spPr>
        <p:txBody>
          <a:bodyPr/>
          <a:lstStyle/>
          <a:p>
            <a:r>
              <a:rPr lang="en-US" dirty="0"/>
              <a:t>Global Feature Importance (Next Future State)</a:t>
            </a:r>
          </a:p>
        </p:txBody>
      </p:sp>
      <p:sp>
        <p:nvSpPr>
          <p:cNvPr id="10" name="Rectangle 9">
            <a:extLst>
              <a:ext uri="{FF2B5EF4-FFF2-40B4-BE49-F238E27FC236}">
                <a16:creationId xmlns:a16="http://schemas.microsoft.com/office/drawing/2014/main" id="{E69B848D-4E76-6146-9D8F-57833FB5EF28}"/>
              </a:ext>
            </a:extLst>
          </p:cNvPr>
          <p:cNvSpPr/>
          <p:nvPr/>
        </p:nvSpPr>
        <p:spPr>
          <a:xfrm>
            <a:off x="2416813" y="792102"/>
            <a:ext cx="2505109" cy="392159"/>
          </a:xfrm>
          <a:prstGeom prst="rect">
            <a:avLst/>
          </a:prstGeom>
        </p:spPr>
        <p:txBody>
          <a:bodyPr wrap="none">
            <a:spAutoFit/>
          </a:bodyPr>
          <a:lstStyle/>
          <a:p>
            <a:pPr algn="just">
              <a:lnSpc>
                <a:spcPct val="115000"/>
              </a:lnSpc>
            </a:pPr>
            <a:r>
              <a:rPr lang="en-US" b="1" dirty="0">
                <a:latin typeface="Segoe UI Light" panose="020B0502040204020203" pitchFamily="34" charset="0"/>
                <a:cs typeface="Segoe UI Light" panose="020B0502040204020203" pitchFamily="34" charset="0"/>
              </a:rPr>
              <a:t>Feature Importance Plot</a:t>
            </a:r>
            <a:endParaRPr lang="en-US" sz="2400" b="1" dirty="0">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Picture 6">
            <a:extLst>
              <a:ext uri="{FF2B5EF4-FFF2-40B4-BE49-F238E27FC236}">
                <a16:creationId xmlns:a16="http://schemas.microsoft.com/office/drawing/2014/main" id="{34A8B682-DAFF-B849-B046-7B741AF7341C}"/>
              </a:ext>
            </a:extLst>
          </p:cNvPr>
          <p:cNvPicPr>
            <a:picLocks noChangeAspect="1"/>
          </p:cNvPicPr>
          <p:nvPr/>
        </p:nvPicPr>
        <p:blipFill rotWithShape="1">
          <a:blip r:embed="rId5"/>
          <a:srcRect l="1" t="10256" r="1759" b="5128"/>
          <a:stretch/>
        </p:blipFill>
        <p:spPr>
          <a:xfrm>
            <a:off x="785851" y="1055077"/>
            <a:ext cx="5673565" cy="5802923"/>
          </a:xfrm>
          <a:prstGeom prst="rect">
            <a:avLst/>
          </a:prstGeom>
        </p:spPr>
      </p:pic>
      <p:sp>
        <p:nvSpPr>
          <p:cNvPr id="16" name="Rectangle 15">
            <a:extLst>
              <a:ext uri="{FF2B5EF4-FFF2-40B4-BE49-F238E27FC236}">
                <a16:creationId xmlns:a16="http://schemas.microsoft.com/office/drawing/2014/main" id="{8EB535FC-C970-3A42-A447-54FFAB36ED3A}"/>
              </a:ext>
            </a:extLst>
          </p:cNvPr>
          <p:cNvSpPr/>
          <p:nvPr/>
        </p:nvSpPr>
        <p:spPr>
          <a:xfrm>
            <a:off x="6283972" y="1007375"/>
            <a:ext cx="2507931" cy="383503"/>
          </a:xfrm>
          <a:prstGeom prst="rect">
            <a:avLst/>
          </a:prstGeom>
        </p:spPr>
        <p:txBody>
          <a:bodyPr wrap="square">
            <a:spAutoFit/>
          </a:bodyPr>
          <a:lstStyle/>
          <a:p>
            <a:pPr algn="just">
              <a:lnSpc>
                <a:spcPct val="115000"/>
              </a:lnSpc>
            </a:pPr>
            <a:r>
              <a:rPr lang="en-US" b="1" dirty="0">
                <a:latin typeface="Segoe UI Light" panose="020B0502040204020203" pitchFamily="34" charset="0"/>
                <a:ea typeface="Calibri" panose="020F0502020204030204" pitchFamily="34" charset="0"/>
                <a:cs typeface="Segoe UI Light" panose="020B0502040204020203" pitchFamily="34" charset="0"/>
              </a:rPr>
              <a:t>Key Takeaways</a:t>
            </a:r>
          </a:p>
        </p:txBody>
      </p:sp>
      <p:sp>
        <p:nvSpPr>
          <p:cNvPr id="3" name="TextBox 2">
            <a:extLst>
              <a:ext uri="{FF2B5EF4-FFF2-40B4-BE49-F238E27FC236}">
                <a16:creationId xmlns:a16="http://schemas.microsoft.com/office/drawing/2014/main" id="{D1BD18E2-6FDE-7C45-AC0B-2CCE554F6FFA}"/>
              </a:ext>
            </a:extLst>
          </p:cNvPr>
          <p:cNvSpPr txBox="1"/>
          <p:nvPr/>
        </p:nvSpPr>
        <p:spPr>
          <a:xfrm>
            <a:off x="6459417" y="1619794"/>
            <a:ext cx="5088150" cy="3970318"/>
          </a:xfrm>
          <a:prstGeom prst="rect">
            <a:avLst/>
          </a:prstGeom>
          <a:noFill/>
        </p:spPr>
        <p:txBody>
          <a:bodyPr wrap="square" rtlCol="0">
            <a:spAutoFit/>
          </a:bodyPr>
          <a:lstStyle/>
          <a:p>
            <a:r>
              <a:rPr lang="en-US" dirty="0"/>
              <a:t>Demographics: </a:t>
            </a:r>
          </a:p>
          <a:p>
            <a:r>
              <a:rPr lang="en-US" dirty="0"/>
              <a:t>Age in hours in an important feature</a:t>
            </a:r>
          </a:p>
          <a:p>
            <a:endParaRPr lang="en-US" dirty="0"/>
          </a:p>
          <a:p>
            <a:r>
              <a:rPr lang="en-US" dirty="0"/>
              <a:t>Utilization: </a:t>
            </a:r>
          </a:p>
          <a:p>
            <a:r>
              <a:rPr lang="en-US" dirty="0"/>
              <a:t>Length of stay is an important feature</a:t>
            </a:r>
          </a:p>
          <a:p>
            <a:endParaRPr lang="en-US" dirty="0"/>
          </a:p>
          <a:p>
            <a:r>
              <a:rPr lang="en-US" dirty="0"/>
              <a:t>Vitals: </a:t>
            </a:r>
          </a:p>
          <a:p>
            <a:r>
              <a:rPr lang="en-US" dirty="0"/>
              <a:t>Heart rate is an important feature</a:t>
            </a:r>
          </a:p>
          <a:p>
            <a:r>
              <a:rPr lang="en-US" dirty="0"/>
              <a:t>Max respiratory rate is an an important feature</a:t>
            </a:r>
          </a:p>
          <a:p>
            <a:endParaRPr lang="en-US" dirty="0"/>
          </a:p>
          <a:p>
            <a:r>
              <a:rPr lang="en-US" dirty="0"/>
              <a:t>Labs: </a:t>
            </a:r>
          </a:p>
          <a:p>
            <a:r>
              <a:rPr lang="en-US" dirty="0"/>
              <a:t>PCO2 is an important factor with the population bifurcated into two subsets, one with high importance and another with low importance</a:t>
            </a:r>
          </a:p>
        </p:txBody>
      </p:sp>
      <p:pic>
        <p:nvPicPr>
          <p:cNvPr id="6" name="Audio 5">
            <a:hlinkClick r:id="" action="ppaction://media"/>
            <a:extLst>
              <a:ext uri="{FF2B5EF4-FFF2-40B4-BE49-F238E27FC236}">
                <a16:creationId xmlns:a16="http://schemas.microsoft.com/office/drawing/2014/main" id="{BAE2DC30-3178-4F89-BE6C-F5CF89135B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76677883"/>
      </p:ext>
    </p:extLst>
  </p:cSld>
  <p:clrMapOvr>
    <a:masterClrMapping/>
  </p:clrMapOvr>
  <mc:AlternateContent xmlns:mc="http://schemas.openxmlformats.org/markup-compatibility/2006">
    <mc:Choice xmlns:p14="http://schemas.microsoft.com/office/powerpoint/2010/main" Requires="p14">
      <p:transition spd="slow" p14:dur="2000" advTm="66335"/>
    </mc:Choice>
    <mc:Fallback>
      <p:transition spd="slow" advTm="66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CCA17-2DD9-074F-9759-D637232D7EA1}"/>
              </a:ext>
            </a:extLst>
          </p:cNvPr>
          <p:cNvSpPr>
            <a:spLocks noGrp="1"/>
          </p:cNvSpPr>
          <p:nvPr>
            <p:ph type="title"/>
          </p:nvPr>
        </p:nvSpPr>
        <p:spPr>
          <a:xfrm>
            <a:off x="281371" y="91441"/>
            <a:ext cx="10515600" cy="609190"/>
          </a:xfrm>
        </p:spPr>
        <p:txBody>
          <a:bodyPr/>
          <a:lstStyle/>
          <a:p>
            <a:r>
              <a:rPr lang="en-US" dirty="0"/>
              <a:t>Cohort Feature Importance: Outliers</a:t>
            </a:r>
          </a:p>
        </p:txBody>
      </p:sp>
      <p:sp>
        <p:nvSpPr>
          <p:cNvPr id="8" name="Rectangle 7">
            <a:extLst>
              <a:ext uri="{FF2B5EF4-FFF2-40B4-BE49-F238E27FC236}">
                <a16:creationId xmlns:a16="http://schemas.microsoft.com/office/drawing/2014/main" id="{E52E8D2A-C39C-2A44-A870-25BB880037ED}"/>
              </a:ext>
            </a:extLst>
          </p:cNvPr>
          <p:cNvSpPr/>
          <p:nvPr/>
        </p:nvSpPr>
        <p:spPr>
          <a:xfrm>
            <a:off x="7061559" y="1068128"/>
            <a:ext cx="4697054" cy="3577646"/>
          </a:xfrm>
          <a:prstGeom prst="rect">
            <a:avLst/>
          </a:prstGeom>
        </p:spPr>
        <p:txBody>
          <a:bodyPr wrap="square">
            <a:spAutoFit/>
          </a:bodyPr>
          <a:lstStyle/>
          <a:p>
            <a:pPr algn="just">
              <a:lnSpc>
                <a:spcPct val="115000"/>
              </a:lnSpc>
            </a:pPr>
            <a:r>
              <a:rPr lang="en-US" b="1" dirty="0">
                <a:latin typeface="Segoe UI Light" panose="020B0502040204020203" pitchFamily="34" charset="0"/>
                <a:ea typeface="Calibri" panose="020F0502020204030204" pitchFamily="34" charset="0"/>
                <a:cs typeface="Segoe UI Light" panose="020B0502040204020203" pitchFamily="34" charset="0"/>
              </a:rPr>
              <a:t>Example:</a:t>
            </a:r>
          </a:p>
          <a:p>
            <a:pPr algn="just">
              <a:lnSpc>
                <a:spcPct val="115000"/>
              </a:lnSpc>
            </a:pPr>
            <a:r>
              <a:rPr lang="en-US" dirty="0">
                <a:latin typeface="Segoe UI Light" panose="020B0502040204020203" pitchFamily="34" charset="0"/>
                <a:ea typeface="Calibri" panose="020F0502020204030204" pitchFamily="34" charset="0"/>
                <a:cs typeface="Segoe UI Light" panose="020B0502040204020203" pitchFamily="34" charset="0"/>
              </a:rPr>
              <a:t>Encounter A</a:t>
            </a:r>
          </a:p>
          <a:p>
            <a:pPr algn="just">
              <a:lnSpc>
                <a:spcPct val="115000"/>
              </a:lnSpc>
            </a:pPr>
            <a:r>
              <a:rPr lang="en-US" dirty="0">
                <a:latin typeface="Segoe UI Light" panose="020B0502040204020203" pitchFamily="34" charset="0"/>
                <a:ea typeface="Calibri" panose="020F0502020204030204" pitchFamily="34" charset="0"/>
                <a:cs typeface="Segoe UI Light" panose="020B0502040204020203" pitchFamily="34" charset="0"/>
              </a:rPr>
              <a:t>True Positive (High PCO2)</a:t>
            </a:r>
          </a:p>
          <a:p>
            <a:pPr algn="just">
              <a:lnSpc>
                <a:spcPct val="115000"/>
              </a:lnSpc>
            </a:pPr>
            <a:r>
              <a:rPr lang="en-US" dirty="0">
                <a:latin typeface="Segoe UI Light" panose="020B0502040204020203" pitchFamily="34" charset="0"/>
                <a:ea typeface="Calibri" panose="020F0502020204030204" pitchFamily="34" charset="0"/>
                <a:cs typeface="Segoe UI Light" panose="020B0502040204020203" pitchFamily="34" charset="0"/>
              </a:rPr>
              <a:t>Prediction Prob: 0.78</a:t>
            </a:r>
          </a:p>
          <a:p>
            <a:pPr algn="just">
              <a:lnSpc>
                <a:spcPct val="115000"/>
              </a:lnSpc>
            </a:pPr>
            <a:endParaRPr lang="en-US" dirty="0">
              <a:latin typeface="Segoe UI Light" panose="020B0502040204020203" pitchFamily="34" charset="0"/>
              <a:ea typeface="Calibri" panose="020F0502020204030204" pitchFamily="34" charset="0"/>
              <a:cs typeface="Segoe UI Light" panose="020B0502040204020203" pitchFamily="34" charset="0"/>
            </a:endParaRPr>
          </a:p>
          <a:p>
            <a:pPr algn="just">
              <a:lnSpc>
                <a:spcPct val="115000"/>
              </a:lnSpc>
            </a:pPr>
            <a:r>
              <a:rPr lang="en-US" dirty="0">
                <a:latin typeface="Segoe UI Light" panose="020B0502040204020203" pitchFamily="34" charset="0"/>
                <a:ea typeface="Calibri" panose="020F0502020204030204" pitchFamily="34" charset="0"/>
                <a:cs typeface="Segoe UI Light" panose="020B0502040204020203" pitchFamily="34" charset="0"/>
              </a:rPr>
              <a:t>Encounter B</a:t>
            </a:r>
          </a:p>
          <a:p>
            <a:pPr algn="just">
              <a:lnSpc>
                <a:spcPct val="115000"/>
              </a:lnSpc>
            </a:pPr>
            <a:r>
              <a:rPr lang="en-US" dirty="0">
                <a:latin typeface="Segoe UI Light" panose="020B0502040204020203" pitchFamily="34" charset="0"/>
                <a:ea typeface="Calibri" panose="020F0502020204030204" pitchFamily="34" charset="0"/>
                <a:cs typeface="Segoe UI Light" panose="020B0502040204020203" pitchFamily="34" charset="0"/>
              </a:rPr>
              <a:t>False Positive (Low PCO2)</a:t>
            </a:r>
          </a:p>
          <a:p>
            <a:pPr algn="just">
              <a:lnSpc>
                <a:spcPct val="115000"/>
              </a:lnSpc>
            </a:pPr>
            <a:r>
              <a:rPr lang="en-US" dirty="0">
                <a:latin typeface="Segoe UI Light" panose="020B0502040204020203" pitchFamily="34" charset="0"/>
                <a:ea typeface="Calibri" panose="020F0502020204030204" pitchFamily="34" charset="0"/>
                <a:cs typeface="Segoe UI Light" panose="020B0502040204020203" pitchFamily="34" charset="0"/>
              </a:rPr>
              <a:t>Prediction Prob</a:t>
            </a:r>
            <a:r>
              <a:rPr lang="en-US">
                <a:latin typeface="Segoe UI Light" panose="020B0502040204020203" pitchFamily="34" charset="0"/>
                <a:ea typeface="Calibri" panose="020F0502020204030204" pitchFamily="34" charset="0"/>
                <a:cs typeface="Segoe UI Light" panose="020B0502040204020203" pitchFamily="34" charset="0"/>
              </a:rPr>
              <a:t>: 0.54</a:t>
            </a:r>
            <a:endParaRPr lang="en-US" dirty="0">
              <a:latin typeface="Segoe UI Light" panose="020B0502040204020203" pitchFamily="34" charset="0"/>
              <a:ea typeface="Calibri" panose="020F0502020204030204" pitchFamily="34" charset="0"/>
              <a:cs typeface="Segoe UI Light" panose="020B0502040204020203" pitchFamily="34" charset="0"/>
            </a:endParaRPr>
          </a:p>
          <a:p>
            <a:pPr algn="just">
              <a:lnSpc>
                <a:spcPct val="115000"/>
              </a:lnSpc>
            </a:pPr>
            <a:endParaRPr lang="en-US" dirty="0">
              <a:latin typeface="Segoe UI Light" panose="020B0502040204020203" pitchFamily="34" charset="0"/>
              <a:ea typeface="Calibri" panose="020F0502020204030204" pitchFamily="34" charset="0"/>
              <a:cs typeface="Segoe UI Light" panose="020B0502040204020203" pitchFamily="34" charset="0"/>
            </a:endParaRPr>
          </a:p>
          <a:p>
            <a:pPr algn="just">
              <a:lnSpc>
                <a:spcPct val="115000"/>
              </a:lnSpc>
            </a:pPr>
            <a:r>
              <a:rPr lang="en-US" dirty="0">
                <a:latin typeface="Segoe UI Light" panose="020B0502040204020203" pitchFamily="34" charset="0"/>
                <a:ea typeface="Calibri" panose="020F0502020204030204" pitchFamily="34" charset="0"/>
                <a:cs typeface="Segoe UI Light" panose="020B0502040204020203" pitchFamily="34" charset="0"/>
              </a:rPr>
              <a:t>Encounter similarity: 0.72</a:t>
            </a:r>
          </a:p>
          <a:p>
            <a:pPr algn="just">
              <a:lnSpc>
                <a:spcPct val="115000"/>
              </a:lnSpc>
            </a:pPr>
            <a:r>
              <a:rPr lang="en-US" dirty="0">
                <a:latin typeface="Segoe UI Light" panose="020B0502040204020203" pitchFamily="34" charset="0"/>
                <a:ea typeface="Calibri" panose="020F0502020204030204" pitchFamily="34" charset="0"/>
                <a:cs typeface="Segoe UI Light" panose="020B0502040204020203" pitchFamily="34" charset="0"/>
              </a:rPr>
              <a:t>Normalized Features Euclidean Distance</a:t>
            </a:r>
          </a:p>
        </p:txBody>
      </p:sp>
      <p:sp>
        <p:nvSpPr>
          <p:cNvPr id="10" name="Rectangle 9">
            <a:extLst>
              <a:ext uri="{FF2B5EF4-FFF2-40B4-BE49-F238E27FC236}">
                <a16:creationId xmlns:a16="http://schemas.microsoft.com/office/drawing/2014/main" id="{E69B848D-4E76-6146-9D8F-57833FB5EF28}"/>
              </a:ext>
            </a:extLst>
          </p:cNvPr>
          <p:cNvSpPr/>
          <p:nvPr/>
        </p:nvSpPr>
        <p:spPr>
          <a:xfrm>
            <a:off x="2338482" y="700630"/>
            <a:ext cx="2609112" cy="383503"/>
          </a:xfrm>
          <a:prstGeom prst="rect">
            <a:avLst/>
          </a:prstGeom>
        </p:spPr>
        <p:txBody>
          <a:bodyPr wrap="none">
            <a:spAutoFit/>
          </a:bodyPr>
          <a:lstStyle/>
          <a:p>
            <a:pPr algn="just">
              <a:lnSpc>
                <a:spcPct val="115000"/>
              </a:lnSpc>
            </a:pPr>
            <a:r>
              <a:rPr lang="en-US" b="1" dirty="0">
                <a:latin typeface="Segoe UI Light" panose="020B0502040204020203" pitchFamily="34" charset="0"/>
                <a:cs typeface="Segoe UI Light" panose="020B0502040204020203" pitchFamily="34" charset="0"/>
              </a:rPr>
              <a:t>Features Importance Plot</a:t>
            </a:r>
            <a:endParaRPr lang="en-US" sz="2400" b="1" dirty="0">
              <a:latin typeface="Segoe UI Light" panose="020B0502040204020203" pitchFamily="34" charset="0"/>
              <a:ea typeface="Calibri" panose="020F0502020204030204" pitchFamily="34" charset="0"/>
              <a:cs typeface="Segoe UI Light" panose="020B0502040204020203" pitchFamily="34" charset="0"/>
            </a:endParaRPr>
          </a:p>
        </p:txBody>
      </p:sp>
      <p:pic>
        <p:nvPicPr>
          <p:cNvPr id="4" name="Picture 3" descr="A picture containing black, tiled&#10;&#10;Description automatically generated">
            <a:extLst>
              <a:ext uri="{FF2B5EF4-FFF2-40B4-BE49-F238E27FC236}">
                <a16:creationId xmlns:a16="http://schemas.microsoft.com/office/drawing/2014/main" id="{6EEDB565-E5B2-E942-B8F7-6F307564C224}"/>
              </a:ext>
            </a:extLst>
          </p:cNvPr>
          <p:cNvPicPr>
            <a:picLocks noChangeAspect="1"/>
          </p:cNvPicPr>
          <p:nvPr/>
        </p:nvPicPr>
        <p:blipFill rotWithShape="1">
          <a:blip r:embed="rId5"/>
          <a:srcRect t="6467" b="4166"/>
          <a:stretch/>
        </p:blipFill>
        <p:spPr>
          <a:xfrm>
            <a:off x="672332" y="920957"/>
            <a:ext cx="5775158" cy="6128794"/>
          </a:xfrm>
          <a:prstGeom prst="rect">
            <a:avLst/>
          </a:prstGeom>
        </p:spPr>
      </p:pic>
      <p:pic>
        <p:nvPicPr>
          <p:cNvPr id="3" name="Audio 2">
            <a:hlinkClick r:id="" action="ppaction://media"/>
            <a:extLst>
              <a:ext uri="{FF2B5EF4-FFF2-40B4-BE49-F238E27FC236}">
                <a16:creationId xmlns:a16="http://schemas.microsoft.com/office/drawing/2014/main" id="{DA58E99E-F0BD-4FB4-BF9B-7BFE706BB6C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25657228"/>
      </p:ext>
    </p:extLst>
  </p:cSld>
  <p:clrMapOvr>
    <a:masterClrMapping/>
  </p:clrMapOvr>
  <mc:AlternateContent xmlns:mc="http://schemas.openxmlformats.org/markup-compatibility/2006">
    <mc:Choice xmlns:p14="http://schemas.microsoft.com/office/powerpoint/2010/main" Requires="p14">
      <p:transition spd="slow" p14:dur="2000" advTm="42572"/>
    </mc:Choice>
    <mc:Fallback>
      <p:transition spd="slow" advTm="42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81CD32-7846-4DE4-B2E2-5FCFE69EA79F}"/>
              </a:ext>
            </a:extLst>
          </p:cNvPr>
          <p:cNvSpPr>
            <a:spLocks noGrp="1"/>
          </p:cNvSpPr>
          <p:nvPr>
            <p:ph type="title"/>
          </p:nvPr>
        </p:nvSpPr>
        <p:spPr/>
        <p:txBody>
          <a:bodyPr/>
          <a:lstStyle/>
          <a:p>
            <a:r>
              <a:rPr lang="en-US" dirty="0"/>
              <a:t>Conclusion &amp; Future Directions</a:t>
            </a:r>
          </a:p>
        </p:txBody>
      </p:sp>
      <p:sp>
        <p:nvSpPr>
          <p:cNvPr id="3" name="TextBox 2">
            <a:extLst>
              <a:ext uri="{FF2B5EF4-FFF2-40B4-BE49-F238E27FC236}">
                <a16:creationId xmlns:a16="http://schemas.microsoft.com/office/drawing/2014/main" id="{29C8F625-634C-4BB9-BCE5-94BAA1FB7A9E}"/>
              </a:ext>
            </a:extLst>
          </p:cNvPr>
          <p:cNvSpPr txBox="1"/>
          <p:nvPr/>
        </p:nvSpPr>
        <p:spPr>
          <a:xfrm>
            <a:off x="586029" y="1411248"/>
            <a:ext cx="10705270" cy="4401205"/>
          </a:xfrm>
          <a:prstGeom prst="rect">
            <a:avLst/>
          </a:prstGeom>
          <a:noFill/>
        </p:spPr>
        <p:txBody>
          <a:bodyPr wrap="square">
            <a:spAutoFit/>
          </a:bodyPr>
          <a:lstStyle/>
          <a:p>
            <a:pPr marL="285750" indent="-285750" algn="l">
              <a:buFont typeface="Arial" panose="020B0604020202020204" pitchFamily="34" charset="0"/>
              <a:buChar char="•"/>
            </a:pPr>
            <a:r>
              <a:rPr lang="en-US" sz="2800" i="0" u="none" strike="noStrike" baseline="0" dirty="0"/>
              <a:t>Predicting the future state of patients in Pediatric Intensive Care Units (</a:t>
            </a:r>
            <a:r>
              <a:rPr lang="en-US" sz="2800" dirty="0"/>
              <a:t>PICU) </a:t>
            </a:r>
            <a:r>
              <a:rPr lang="en-US" sz="2800" i="0" u="none" strike="noStrike" baseline="0" dirty="0"/>
              <a:t>is a far-reaching problem</a:t>
            </a:r>
          </a:p>
          <a:p>
            <a:pPr marL="285750" indent="-285750" algn="l">
              <a:buFont typeface="Arial" panose="020B0604020202020204" pitchFamily="34" charset="0"/>
              <a:buChar char="•"/>
            </a:pPr>
            <a:r>
              <a:rPr lang="en-US" sz="2800" i="0" u="none" strike="noStrike" baseline="0" dirty="0"/>
              <a:t>Methods that are currently being used for gauging pediatric mortality risk are mostly scoring based systems but can be complemented via ML models</a:t>
            </a:r>
          </a:p>
          <a:p>
            <a:pPr marL="285750" indent="-285750" algn="l">
              <a:buFont typeface="Arial" panose="020B0604020202020204" pitchFamily="34" charset="0"/>
              <a:buChar char="•"/>
            </a:pPr>
            <a:r>
              <a:rPr lang="en-US" sz="2800" i="0" u="none" strike="noStrike" baseline="0" dirty="0"/>
              <a:t>Our long-term goal is to create a  risk scoring system that can be used in lieu of current risk scoring systems used in PICUs</a:t>
            </a:r>
          </a:p>
          <a:p>
            <a:pPr marL="285750" indent="-285750" algn="l">
              <a:buFont typeface="Arial" panose="020B0604020202020204" pitchFamily="34" charset="0"/>
              <a:buChar char="•"/>
            </a:pPr>
            <a:r>
              <a:rPr lang="en-US" sz="2800" i="0" u="none" strike="noStrike" baseline="0" dirty="0"/>
              <a:t>Additionally, for future work, we propose to integrate the models described in this manuscript in a platform that may be integrated into the workflow of physicians and other healthcare personnel</a:t>
            </a:r>
            <a:endParaRPr lang="en-US" sz="2800" dirty="0"/>
          </a:p>
        </p:txBody>
      </p:sp>
      <p:pic>
        <p:nvPicPr>
          <p:cNvPr id="2" name="Audio 1">
            <a:hlinkClick r:id="" action="ppaction://media"/>
            <a:extLst>
              <a:ext uri="{FF2B5EF4-FFF2-40B4-BE49-F238E27FC236}">
                <a16:creationId xmlns:a16="http://schemas.microsoft.com/office/drawing/2014/main" id="{A2EC8EA8-7DF8-4C56-81DF-5AD1F05B68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00524451"/>
      </p:ext>
    </p:extLst>
  </p:cSld>
  <p:clrMapOvr>
    <a:masterClrMapping/>
  </p:clrMapOvr>
  <mc:AlternateContent xmlns:mc="http://schemas.openxmlformats.org/markup-compatibility/2006">
    <mc:Choice xmlns:p14="http://schemas.microsoft.com/office/powerpoint/2010/main" Requires="p14">
      <p:transition spd="slow" p14:dur="2000" advTm="51551"/>
    </mc:Choice>
    <mc:Fallback>
      <p:transition spd="slow" advTm="51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EE5A0-E48E-1F48-A235-CDED1525F7C2}"/>
              </a:ext>
            </a:extLst>
          </p:cNvPr>
          <p:cNvSpPr>
            <a:spLocks noGrp="1"/>
          </p:cNvSpPr>
          <p:nvPr>
            <p:ph type="title"/>
          </p:nvPr>
        </p:nvSpPr>
        <p:spPr>
          <a:xfrm>
            <a:off x="4832822" y="1468177"/>
            <a:ext cx="2204975" cy="1325563"/>
          </a:xfrm>
        </p:spPr>
        <p:txBody>
          <a:bodyPr>
            <a:noAutofit/>
          </a:bodyPr>
          <a:lstStyle/>
          <a:p>
            <a:r>
              <a:rPr lang="en-US" sz="5400" dirty="0">
                <a:latin typeface="Segoe UI Light"/>
                <a:cs typeface="Segoe UI Light"/>
              </a:rPr>
              <a:t>Q&amp;A </a:t>
            </a:r>
            <a:endParaRPr lang="en-US" sz="5400" dirty="0"/>
          </a:p>
        </p:txBody>
      </p:sp>
      <p:sp>
        <p:nvSpPr>
          <p:cNvPr id="5" name="TextBox 4">
            <a:extLst>
              <a:ext uri="{FF2B5EF4-FFF2-40B4-BE49-F238E27FC236}">
                <a16:creationId xmlns:a16="http://schemas.microsoft.com/office/drawing/2014/main" id="{764054F7-4BB4-403B-89CF-BE14105E9155}"/>
              </a:ext>
            </a:extLst>
          </p:cNvPr>
          <p:cNvSpPr txBox="1"/>
          <p:nvPr/>
        </p:nvSpPr>
        <p:spPr>
          <a:xfrm>
            <a:off x="776056" y="5543742"/>
            <a:ext cx="5269391" cy="369332"/>
          </a:xfrm>
          <a:prstGeom prst="rect">
            <a:avLst/>
          </a:prstGeom>
          <a:noFill/>
        </p:spPr>
        <p:txBody>
          <a:bodyPr wrap="none" rtlCol="0">
            <a:spAutoFit/>
          </a:bodyPr>
          <a:lstStyle/>
          <a:p>
            <a:r>
              <a:rPr lang="en-US" dirty="0"/>
              <a:t>* Corresponding author: muhammad@kensci.com</a:t>
            </a:r>
          </a:p>
        </p:txBody>
      </p:sp>
      <p:sp>
        <p:nvSpPr>
          <p:cNvPr id="6" name="TextBox 5">
            <a:extLst>
              <a:ext uri="{FF2B5EF4-FFF2-40B4-BE49-F238E27FC236}">
                <a16:creationId xmlns:a16="http://schemas.microsoft.com/office/drawing/2014/main" id="{D1669E59-8DC8-4463-8054-4FC134E44737}"/>
              </a:ext>
            </a:extLst>
          </p:cNvPr>
          <p:cNvSpPr txBox="1"/>
          <p:nvPr/>
        </p:nvSpPr>
        <p:spPr>
          <a:xfrm>
            <a:off x="776056" y="4282352"/>
            <a:ext cx="9549473" cy="646331"/>
          </a:xfrm>
          <a:prstGeom prst="rect">
            <a:avLst/>
          </a:prstGeom>
          <a:noFill/>
        </p:spPr>
        <p:txBody>
          <a:bodyPr wrap="square">
            <a:spAutoFit/>
          </a:bodyPr>
          <a:lstStyle/>
          <a:p>
            <a:r>
              <a:rPr lang="en-US" b="0" i="0" dirty="0">
                <a:effectLst/>
              </a:rPr>
              <a:t>Muhammad Aurangzeb Ahmad</a:t>
            </a:r>
            <a:r>
              <a:rPr lang="en-US" b="0" i="0" baseline="30000" dirty="0">
                <a:effectLst/>
              </a:rPr>
              <a:t>1,2,*</a:t>
            </a:r>
            <a:r>
              <a:rPr lang="en-US" b="0" i="0" dirty="0">
                <a:effectLst/>
              </a:rPr>
              <a:t>, </a:t>
            </a:r>
            <a:r>
              <a:rPr lang="en-US" dirty="0"/>
              <a:t>Eduardo Antonio Trujillo Rivera</a:t>
            </a:r>
            <a:r>
              <a:rPr lang="en-US" b="0" i="0" baseline="30000" dirty="0">
                <a:effectLst/>
              </a:rPr>
              <a:t>3,4</a:t>
            </a:r>
            <a:r>
              <a:rPr lang="en-US" b="0" i="0" dirty="0">
                <a:effectLst/>
              </a:rPr>
              <a:t>, </a:t>
            </a:r>
            <a:r>
              <a:rPr lang="en-US" dirty="0"/>
              <a:t>Murray Pollack M.D.</a:t>
            </a:r>
            <a:r>
              <a:rPr lang="en-US" b="0" i="0" baseline="30000" dirty="0">
                <a:effectLst/>
              </a:rPr>
              <a:t>3</a:t>
            </a:r>
            <a:r>
              <a:rPr lang="en-US" b="0" i="0" dirty="0">
                <a:effectLst/>
              </a:rPr>
              <a:t>, Carly Eckert M.D.</a:t>
            </a:r>
            <a:r>
              <a:rPr lang="en-US" b="0" i="0" baseline="30000" dirty="0">
                <a:effectLst/>
              </a:rPr>
              <a:t>1</a:t>
            </a:r>
            <a:r>
              <a:rPr lang="en-US" b="0" i="0" dirty="0">
                <a:effectLst/>
              </a:rPr>
              <a:t>, </a:t>
            </a:r>
            <a:r>
              <a:rPr lang="en-US" dirty="0"/>
              <a:t>Anita Patel M.D</a:t>
            </a:r>
            <a:r>
              <a:rPr lang="en-US" b="0" i="0" baseline="30000" dirty="0">
                <a:effectLst/>
              </a:rPr>
              <a:t>3</a:t>
            </a:r>
            <a:r>
              <a:rPr lang="en-US" b="0" i="0" dirty="0">
                <a:effectLst/>
              </a:rPr>
              <a:t> and Ankur Teredesai</a:t>
            </a:r>
            <a:r>
              <a:rPr lang="en-US" b="0" i="0" baseline="30000" dirty="0">
                <a:effectLst/>
              </a:rPr>
              <a:t>5</a:t>
            </a:r>
            <a:endParaRPr lang="en-US" baseline="30000" dirty="0"/>
          </a:p>
        </p:txBody>
      </p:sp>
    </p:spTree>
    <p:extLst>
      <p:ext uri="{BB962C8B-B14F-4D97-AF65-F5344CB8AC3E}">
        <p14:creationId xmlns:p14="http://schemas.microsoft.com/office/powerpoint/2010/main" val="1072409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EE5A0-E48E-1F48-A235-CDED1525F7C2}"/>
              </a:ext>
            </a:extLst>
          </p:cNvPr>
          <p:cNvSpPr>
            <a:spLocks noGrp="1"/>
          </p:cNvSpPr>
          <p:nvPr>
            <p:ph type="title"/>
          </p:nvPr>
        </p:nvSpPr>
        <p:spPr>
          <a:xfrm>
            <a:off x="4832822" y="1468177"/>
            <a:ext cx="3427600" cy="1325563"/>
          </a:xfrm>
        </p:spPr>
        <p:txBody>
          <a:bodyPr>
            <a:noAutofit/>
          </a:bodyPr>
          <a:lstStyle/>
          <a:p>
            <a:r>
              <a:rPr lang="en-US" sz="5400" dirty="0">
                <a:latin typeface="Segoe UI Light"/>
                <a:cs typeface="Segoe UI Light"/>
              </a:rPr>
              <a:t>Appendix</a:t>
            </a:r>
            <a:endParaRPr lang="en-US" sz="5400" dirty="0"/>
          </a:p>
        </p:txBody>
      </p:sp>
    </p:spTree>
    <p:extLst>
      <p:ext uri="{BB962C8B-B14F-4D97-AF65-F5344CB8AC3E}">
        <p14:creationId xmlns:p14="http://schemas.microsoft.com/office/powerpoint/2010/main" val="2773488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4CC01-6680-4897-A4A3-037113394604}"/>
              </a:ext>
            </a:extLst>
          </p:cNvPr>
          <p:cNvSpPr>
            <a:spLocks noGrp="1"/>
          </p:cNvSpPr>
          <p:nvPr>
            <p:ph type="title"/>
          </p:nvPr>
        </p:nvSpPr>
        <p:spPr/>
        <p:txBody>
          <a:bodyPr/>
          <a:lstStyle/>
          <a:p>
            <a:r>
              <a:rPr lang="en-US" dirty="0"/>
              <a:t>Background and Scope</a:t>
            </a:r>
          </a:p>
        </p:txBody>
      </p:sp>
      <p:sp>
        <p:nvSpPr>
          <p:cNvPr id="7" name="TextBox 6">
            <a:extLst>
              <a:ext uri="{FF2B5EF4-FFF2-40B4-BE49-F238E27FC236}">
                <a16:creationId xmlns:a16="http://schemas.microsoft.com/office/drawing/2014/main" id="{8748A4B6-554C-457E-9CCD-90C102587DEC}"/>
              </a:ext>
            </a:extLst>
          </p:cNvPr>
          <p:cNvSpPr txBox="1"/>
          <p:nvPr/>
        </p:nvSpPr>
        <p:spPr>
          <a:xfrm>
            <a:off x="585627" y="1417003"/>
            <a:ext cx="10304980" cy="3970318"/>
          </a:xfrm>
          <a:prstGeom prst="rect">
            <a:avLst/>
          </a:prstGeom>
          <a:noFill/>
        </p:spPr>
        <p:txBody>
          <a:bodyPr wrap="square">
            <a:spAutoFit/>
          </a:bodyPr>
          <a:lstStyle/>
          <a:p>
            <a:pPr marL="285750" indent="-285750">
              <a:buFont typeface="Arial" panose="020B0604020202020204" pitchFamily="34" charset="0"/>
              <a:buChar char="•"/>
            </a:pPr>
            <a:r>
              <a:rPr lang="en-US" sz="2800" dirty="0"/>
              <a:t>We consider the problem of characterizing and predicting the condition of pediatric patients in intensive care units (ICUs)</a:t>
            </a:r>
          </a:p>
          <a:p>
            <a:pPr marL="285750" indent="-285750">
              <a:buFont typeface="Arial" panose="020B0604020202020204" pitchFamily="34" charset="0"/>
              <a:buChar char="•"/>
            </a:pPr>
            <a:r>
              <a:rPr lang="en-US" sz="2800" dirty="0"/>
              <a:t>This population is often typified by rapid changes in patient conditions which necessitate predictions that can capture transition in patient states</a:t>
            </a:r>
          </a:p>
          <a:p>
            <a:pPr marL="285750" indent="-285750">
              <a:buFont typeface="Arial" panose="020B0604020202020204" pitchFamily="34" charset="0"/>
              <a:buChar char="•"/>
            </a:pPr>
            <a:r>
              <a:rPr lang="en-US" sz="2800" dirty="0"/>
              <a:t>The assessment of patient’s condition is currently usually done using domain-based scoring systems</a:t>
            </a:r>
          </a:p>
          <a:p>
            <a:pPr marL="285750" indent="-285750">
              <a:buFont typeface="Arial" panose="020B0604020202020204" pitchFamily="34" charset="0"/>
              <a:buChar char="•"/>
            </a:pPr>
            <a:r>
              <a:rPr lang="en-US" sz="2800" dirty="0"/>
              <a:t>Useful for risk stratification and preemptive measures</a:t>
            </a:r>
          </a:p>
          <a:p>
            <a:pPr marL="285750" indent="-285750">
              <a:buFont typeface="Arial" panose="020B0604020202020204" pitchFamily="34" charset="0"/>
              <a:buChar char="•"/>
            </a:pPr>
            <a:endParaRPr lang="en-US" sz="2800" dirty="0"/>
          </a:p>
        </p:txBody>
      </p:sp>
      <p:pic>
        <p:nvPicPr>
          <p:cNvPr id="8" name="Audio 7">
            <a:hlinkClick r:id="" action="ppaction://media"/>
            <a:extLst>
              <a:ext uri="{FF2B5EF4-FFF2-40B4-BE49-F238E27FC236}">
                <a16:creationId xmlns:a16="http://schemas.microsoft.com/office/drawing/2014/main" id="{50E65AE6-53FD-441C-BB7C-99DC1EC79FE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10389243"/>
      </p:ext>
    </p:extLst>
  </p:cSld>
  <p:clrMapOvr>
    <a:masterClrMapping/>
  </p:clrMapOvr>
  <mc:AlternateContent xmlns:mc="http://schemas.openxmlformats.org/markup-compatibility/2006">
    <mc:Choice xmlns:p14="http://schemas.microsoft.com/office/powerpoint/2010/main" Requires="p14">
      <p:transition spd="slow" p14:dur="2000" advTm="46617"/>
    </mc:Choice>
    <mc:Fallback>
      <p:transition spd="slow" advTm="466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6486C-142B-4C59-A422-1AA28F5B3972}"/>
              </a:ext>
            </a:extLst>
          </p:cNvPr>
          <p:cNvSpPr>
            <a:spLocks noGrp="1"/>
          </p:cNvSpPr>
          <p:nvPr>
            <p:ph type="title"/>
          </p:nvPr>
        </p:nvSpPr>
        <p:spPr/>
        <p:txBody>
          <a:bodyPr/>
          <a:lstStyle/>
          <a:p>
            <a:r>
              <a:rPr lang="en-US" dirty="0"/>
              <a:t>Clinical Deterioration</a:t>
            </a:r>
          </a:p>
        </p:txBody>
      </p:sp>
      <p:sp>
        <p:nvSpPr>
          <p:cNvPr id="4" name="TextBox 3">
            <a:extLst>
              <a:ext uri="{FF2B5EF4-FFF2-40B4-BE49-F238E27FC236}">
                <a16:creationId xmlns:a16="http://schemas.microsoft.com/office/drawing/2014/main" id="{6E2A4DC5-0335-4E8D-8EA7-879307A3AE81}"/>
              </a:ext>
            </a:extLst>
          </p:cNvPr>
          <p:cNvSpPr txBox="1"/>
          <p:nvPr/>
        </p:nvSpPr>
        <p:spPr>
          <a:xfrm>
            <a:off x="664395" y="1417003"/>
            <a:ext cx="10657725" cy="4401205"/>
          </a:xfrm>
          <a:prstGeom prst="rect">
            <a:avLst/>
          </a:prstGeom>
          <a:noFill/>
        </p:spPr>
        <p:txBody>
          <a:bodyPr wrap="square">
            <a:spAutoFit/>
          </a:bodyPr>
          <a:lstStyle/>
          <a:p>
            <a:pPr marL="285750" indent="-285750" algn="l">
              <a:buFont typeface="Arial" panose="020B0604020202020204" pitchFamily="34" charset="0"/>
              <a:buChar char="•"/>
            </a:pPr>
            <a:r>
              <a:rPr lang="en-US" sz="2800" b="0" i="0" u="none" strike="noStrike" baseline="0" dirty="0"/>
              <a:t>Clinical deterioration is the often rapid change in the condition of a patient</a:t>
            </a:r>
            <a:endParaRPr lang="en-US" sz="2800" dirty="0"/>
          </a:p>
          <a:p>
            <a:pPr marL="285750" indent="-285750" algn="l">
              <a:buFont typeface="Arial" panose="020B0604020202020204" pitchFamily="34" charset="0"/>
              <a:buChar char="•"/>
            </a:pPr>
            <a:r>
              <a:rPr lang="en-US" sz="2800" b="0" i="0" u="none" strike="noStrike" baseline="0" dirty="0"/>
              <a:t>A delay in recognizing the change in patient condition can lead to worse clinical outcomes, decline in quality of life and in extreme cases, even death.</a:t>
            </a:r>
          </a:p>
          <a:p>
            <a:pPr marL="285750" indent="-285750" algn="l">
              <a:buFont typeface="Arial" panose="020B0604020202020204" pitchFamily="34" charset="0"/>
              <a:buChar char="•"/>
            </a:pPr>
            <a:r>
              <a:rPr lang="en-US" sz="2800" b="0" i="0" u="none" strike="noStrike" baseline="0" dirty="0"/>
              <a:t>While less than 2% of pediatric patients require intensive care services, those that do typically experience significant morbidity</a:t>
            </a:r>
          </a:p>
          <a:p>
            <a:pPr marL="285750" indent="-285750">
              <a:buFont typeface="Arial" panose="020B0604020202020204" pitchFamily="34" charset="0"/>
              <a:buChar char="•"/>
            </a:pPr>
            <a:r>
              <a:rPr lang="en-US" sz="2800" b="0" i="0" u="none" strike="noStrike" baseline="0" dirty="0"/>
              <a:t>Reducing this morbidity is highly contingent on the timely recognition of changing clinical needs.</a:t>
            </a:r>
          </a:p>
          <a:p>
            <a:pPr marL="285750" indent="-285750" algn="l">
              <a:buFont typeface="Arial" panose="020B0604020202020204" pitchFamily="34" charset="0"/>
              <a:buChar char="•"/>
            </a:pPr>
            <a:endParaRPr lang="en-US" sz="2800" dirty="0"/>
          </a:p>
        </p:txBody>
      </p:sp>
      <p:pic>
        <p:nvPicPr>
          <p:cNvPr id="6" name="Audio 5">
            <a:hlinkClick r:id="" action="ppaction://media"/>
            <a:extLst>
              <a:ext uri="{FF2B5EF4-FFF2-40B4-BE49-F238E27FC236}">
                <a16:creationId xmlns:a16="http://schemas.microsoft.com/office/drawing/2014/main" id="{CF4F1771-EBCB-4442-A94C-728B112647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86155474"/>
      </p:ext>
    </p:extLst>
  </p:cSld>
  <p:clrMapOvr>
    <a:masterClrMapping/>
  </p:clrMapOvr>
  <mc:AlternateContent xmlns:mc="http://schemas.openxmlformats.org/markup-compatibility/2006">
    <mc:Choice xmlns:p14="http://schemas.microsoft.com/office/powerpoint/2010/main" Requires="p14">
      <p:transition spd="slow" p14:dur="2000" advTm="54669"/>
    </mc:Choice>
    <mc:Fallback>
      <p:transition spd="slow" advTm="54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23DA3-B5EF-5A40-97DF-FB8F5156AA70}"/>
              </a:ext>
            </a:extLst>
          </p:cNvPr>
          <p:cNvSpPr>
            <a:spLocks noGrp="1"/>
          </p:cNvSpPr>
          <p:nvPr>
            <p:ph type="title"/>
          </p:nvPr>
        </p:nvSpPr>
        <p:spPr>
          <a:xfrm>
            <a:off x="838200" y="5534025"/>
            <a:ext cx="10515600" cy="822326"/>
          </a:xfrm>
        </p:spPr>
        <p:txBody>
          <a:bodyPr vert="horz" lIns="91440" tIns="45720" rIns="91440" bIns="45720" rtlCol="0" anchor="ctr">
            <a:normAutofit/>
          </a:bodyPr>
          <a:lstStyle/>
          <a:p>
            <a:pPr algn="ctr"/>
            <a:r>
              <a:rPr lang="en-US" dirty="0"/>
              <a:t>The Problem of Patient </a:t>
            </a:r>
            <a:r>
              <a:rPr lang="en-US" dirty="0" err="1"/>
              <a:t>Deteoriation</a:t>
            </a:r>
            <a:endParaRPr lang="en-US" dirty="0"/>
          </a:p>
        </p:txBody>
      </p:sp>
      <p:pic>
        <p:nvPicPr>
          <p:cNvPr id="5" name="Picture 4">
            <a:extLst>
              <a:ext uri="{FF2B5EF4-FFF2-40B4-BE49-F238E27FC236}">
                <a16:creationId xmlns:a16="http://schemas.microsoft.com/office/drawing/2014/main" id="{5791EE89-BD0D-D340-9176-BBE2F2DF66B2}"/>
              </a:ext>
            </a:extLst>
          </p:cNvPr>
          <p:cNvPicPr>
            <a:picLocks noChangeAspect="1"/>
          </p:cNvPicPr>
          <p:nvPr/>
        </p:nvPicPr>
        <p:blipFill>
          <a:blip r:embed="rId5"/>
          <a:stretch>
            <a:fillRect/>
          </a:stretch>
        </p:blipFill>
        <p:spPr>
          <a:xfrm>
            <a:off x="8648700" y="122238"/>
            <a:ext cx="3255963" cy="1792288"/>
          </a:xfrm>
          <a:prstGeom prst="rect">
            <a:avLst/>
          </a:prstGeom>
        </p:spPr>
      </p:pic>
      <p:pic>
        <p:nvPicPr>
          <p:cNvPr id="7" name="Picture 6">
            <a:extLst>
              <a:ext uri="{FF2B5EF4-FFF2-40B4-BE49-F238E27FC236}">
                <a16:creationId xmlns:a16="http://schemas.microsoft.com/office/drawing/2014/main" id="{690A3CC5-08C2-5943-89F4-8BA2F7667E76}"/>
              </a:ext>
            </a:extLst>
          </p:cNvPr>
          <p:cNvPicPr>
            <a:picLocks noChangeAspect="1"/>
          </p:cNvPicPr>
          <p:nvPr/>
        </p:nvPicPr>
        <p:blipFill>
          <a:blip r:embed="rId6"/>
          <a:stretch>
            <a:fillRect/>
          </a:stretch>
        </p:blipFill>
        <p:spPr>
          <a:xfrm>
            <a:off x="5599113" y="122238"/>
            <a:ext cx="2965450" cy="1792288"/>
          </a:xfrm>
          <a:prstGeom prst="rect">
            <a:avLst/>
          </a:prstGeom>
        </p:spPr>
      </p:pic>
      <p:pic>
        <p:nvPicPr>
          <p:cNvPr id="9" name="Picture 8">
            <a:extLst>
              <a:ext uri="{FF2B5EF4-FFF2-40B4-BE49-F238E27FC236}">
                <a16:creationId xmlns:a16="http://schemas.microsoft.com/office/drawing/2014/main" id="{E7A55CD1-DD62-3E4C-92D4-2719018CCCD1}"/>
              </a:ext>
            </a:extLst>
          </p:cNvPr>
          <p:cNvPicPr>
            <a:picLocks noChangeAspect="1"/>
          </p:cNvPicPr>
          <p:nvPr/>
        </p:nvPicPr>
        <p:blipFill>
          <a:blip r:embed="rId7"/>
          <a:stretch>
            <a:fillRect/>
          </a:stretch>
        </p:blipFill>
        <p:spPr>
          <a:xfrm>
            <a:off x="285750" y="122238"/>
            <a:ext cx="5230813" cy="5230813"/>
          </a:xfrm>
          <a:prstGeom prst="rect">
            <a:avLst/>
          </a:prstGeom>
        </p:spPr>
      </p:pic>
      <p:pic>
        <p:nvPicPr>
          <p:cNvPr id="11" name="Picture 10">
            <a:extLst>
              <a:ext uri="{FF2B5EF4-FFF2-40B4-BE49-F238E27FC236}">
                <a16:creationId xmlns:a16="http://schemas.microsoft.com/office/drawing/2014/main" id="{E0AF5ED1-3EAA-9F40-AD74-B124BB70AC00}"/>
              </a:ext>
            </a:extLst>
          </p:cNvPr>
          <p:cNvPicPr>
            <a:picLocks noChangeAspect="1"/>
          </p:cNvPicPr>
          <p:nvPr/>
        </p:nvPicPr>
        <p:blipFill>
          <a:blip r:embed="rId8"/>
          <a:stretch>
            <a:fillRect/>
          </a:stretch>
        </p:blipFill>
        <p:spPr>
          <a:xfrm>
            <a:off x="5599113" y="1997075"/>
            <a:ext cx="6305550" cy="3355975"/>
          </a:xfrm>
          <a:prstGeom prst="rect">
            <a:avLst/>
          </a:prstGeom>
        </p:spPr>
      </p:pic>
      <p:pic>
        <p:nvPicPr>
          <p:cNvPr id="3" name="Audio 2">
            <a:hlinkClick r:id="" action="ppaction://media"/>
            <a:extLst>
              <a:ext uri="{FF2B5EF4-FFF2-40B4-BE49-F238E27FC236}">
                <a16:creationId xmlns:a16="http://schemas.microsoft.com/office/drawing/2014/main" id="{84D34884-DC8B-4E14-B037-003F5DF52A2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7290155"/>
      </p:ext>
    </p:extLst>
  </p:cSld>
  <p:clrMapOvr>
    <a:masterClrMapping/>
  </p:clrMapOvr>
  <mc:AlternateContent xmlns:mc="http://schemas.openxmlformats.org/markup-compatibility/2006">
    <mc:Choice xmlns:p14="http://schemas.microsoft.com/office/powerpoint/2010/main" Requires="p14">
      <p:transition spd="slow" p14:dur="2000" advTm="42595"/>
    </mc:Choice>
    <mc:Fallback>
      <p:transition spd="slow" advTm="42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4B19-8945-454E-908B-D458F28E1E47}"/>
              </a:ext>
            </a:extLst>
          </p:cNvPr>
          <p:cNvSpPr>
            <a:spLocks noGrp="1"/>
          </p:cNvSpPr>
          <p:nvPr>
            <p:ph type="title"/>
          </p:nvPr>
        </p:nvSpPr>
        <p:spPr/>
        <p:txBody>
          <a:bodyPr/>
          <a:lstStyle/>
          <a:p>
            <a:r>
              <a:rPr lang="en-US" dirty="0"/>
              <a:t>Risk Scoring Models in Healthcare</a:t>
            </a:r>
          </a:p>
        </p:txBody>
      </p:sp>
      <p:sp>
        <p:nvSpPr>
          <p:cNvPr id="6" name="TextBox 5">
            <a:extLst>
              <a:ext uri="{FF2B5EF4-FFF2-40B4-BE49-F238E27FC236}">
                <a16:creationId xmlns:a16="http://schemas.microsoft.com/office/drawing/2014/main" id="{0192A206-3E37-4136-9090-8633A91B1A51}"/>
              </a:ext>
            </a:extLst>
          </p:cNvPr>
          <p:cNvSpPr txBox="1"/>
          <p:nvPr/>
        </p:nvSpPr>
        <p:spPr>
          <a:xfrm>
            <a:off x="586029" y="1411248"/>
            <a:ext cx="10705270" cy="4524315"/>
          </a:xfrm>
          <a:prstGeom prst="rect">
            <a:avLst/>
          </a:prstGeom>
          <a:noFill/>
        </p:spPr>
        <p:txBody>
          <a:bodyPr wrap="square">
            <a:spAutoFit/>
          </a:bodyPr>
          <a:lstStyle/>
          <a:p>
            <a:pPr marL="285750" indent="-285750" algn="l">
              <a:buFont typeface="Arial" panose="020B0604020202020204" pitchFamily="34" charset="0"/>
              <a:buChar char="•"/>
            </a:pPr>
            <a:r>
              <a:rPr lang="en-US" sz="2400" b="1" i="0" u="none" strike="noStrike" baseline="0" dirty="0"/>
              <a:t>AGPAR Scoring System</a:t>
            </a:r>
            <a:r>
              <a:rPr lang="en-US" sz="2400" b="0" i="0" u="none" strike="noStrike" baseline="0" dirty="0"/>
              <a:t>, a risk score for newborns still used today, proposed in 1952 Glasgow</a:t>
            </a:r>
          </a:p>
          <a:p>
            <a:pPr marL="285750" indent="-285750" algn="l">
              <a:buFont typeface="Arial" panose="020B0604020202020204" pitchFamily="34" charset="0"/>
              <a:buChar char="•"/>
            </a:pPr>
            <a:r>
              <a:rPr lang="en-US" sz="2400" b="1" i="0" u="none" strike="noStrike" baseline="0" dirty="0"/>
              <a:t>Coma Scale </a:t>
            </a:r>
            <a:r>
              <a:rPr lang="en-US" sz="2400" b="0" i="0" u="none" strike="noStrike" baseline="0" dirty="0"/>
              <a:t>is used to assess an individual’s neurologic status by evaluating three </a:t>
            </a:r>
            <a:r>
              <a:rPr lang="en-US" sz="2400" b="0" i="0" u="none" strike="noStrike" baseline="0" dirty="0" err="1"/>
              <a:t>subscores</a:t>
            </a:r>
            <a:r>
              <a:rPr lang="en-US" sz="2400" b="0" i="0" u="none" strike="noStrike" baseline="0" dirty="0"/>
              <a:t>: eye, verbal, and motor responses</a:t>
            </a:r>
          </a:p>
          <a:p>
            <a:pPr marL="285750" indent="-285750" algn="l">
              <a:buFont typeface="Arial" panose="020B0604020202020204" pitchFamily="34" charset="0"/>
              <a:buChar char="•"/>
            </a:pPr>
            <a:r>
              <a:rPr lang="en-US" sz="2400" b="0" i="0" u="none" strike="noStrike" baseline="0" dirty="0"/>
              <a:t>The </a:t>
            </a:r>
            <a:r>
              <a:rPr lang="en-US" sz="2400" b="1" i="0" u="none" strike="noStrike" baseline="0" dirty="0"/>
              <a:t>APACHE score </a:t>
            </a:r>
            <a:r>
              <a:rPr lang="en-US" sz="2400" b="0" i="0" u="none" strike="noStrike" baseline="0" dirty="0"/>
              <a:t>links the risk of mortality to the number of organs failed</a:t>
            </a:r>
          </a:p>
          <a:p>
            <a:pPr marL="285750" indent="-285750" algn="l">
              <a:buFont typeface="Arial" panose="020B0604020202020204" pitchFamily="34" charset="0"/>
              <a:buChar char="•"/>
            </a:pPr>
            <a:r>
              <a:rPr lang="en-US" sz="2400" b="0" i="0" u="none" strike="noStrike" baseline="0" dirty="0"/>
              <a:t>The most widely used pediatric mortality risk score is the </a:t>
            </a:r>
            <a:r>
              <a:rPr lang="en-US" sz="2400" b="1" i="0" u="none" strike="noStrike" baseline="0" dirty="0"/>
              <a:t>PRISM score</a:t>
            </a:r>
            <a:r>
              <a:rPr lang="en-US" sz="2400" b="0" i="0" u="none" strike="noStrike" baseline="0" dirty="0"/>
              <a:t> developed by Pollack.</a:t>
            </a:r>
          </a:p>
          <a:p>
            <a:pPr marL="285750" indent="-285750" algn="l">
              <a:buFont typeface="Arial" panose="020B0604020202020204" pitchFamily="34" charset="0"/>
              <a:buChar char="•"/>
            </a:pPr>
            <a:r>
              <a:rPr lang="en-US" sz="2400" b="1" i="0" u="none" strike="noStrike" baseline="0" dirty="0"/>
              <a:t>PRISM III score </a:t>
            </a:r>
            <a:r>
              <a:rPr lang="en-US" sz="2400" b="0" i="0" u="none" strike="noStrike" baseline="0" dirty="0"/>
              <a:t>which has 17 physiologic variables  (e.g., vital signs, blood gas measures, and lab results from metabolic tests, blood counts, and clotting studies)</a:t>
            </a:r>
          </a:p>
          <a:p>
            <a:pPr marL="285750" indent="-285750" algn="l">
              <a:buFont typeface="Arial" panose="020B0604020202020204" pitchFamily="34" charset="0"/>
              <a:buChar char="•"/>
            </a:pPr>
            <a:r>
              <a:rPr lang="en-US" sz="2400" b="0" i="0" u="none" strike="noStrike" baseline="0" dirty="0"/>
              <a:t>The </a:t>
            </a:r>
            <a:r>
              <a:rPr lang="en-US" sz="2400" b="1" i="0" u="none" strike="noStrike" baseline="0" dirty="0"/>
              <a:t>Pediatric Index of Mortality (PIM) </a:t>
            </a:r>
            <a:r>
              <a:rPr lang="en-US" sz="2400" b="0" i="0" u="none" strike="noStrike" baseline="0" dirty="0"/>
              <a:t>is another metric that is used for mortality prediction for pediatric ICU populations </a:t>
            </a:r>
            <a:endParaRPr lang="en-US" sz="2400" dirty="0"/>
          </a:p>
        </p:txBody>
      </p:sp>
      <p:pic>
        <p:nvPicPr>
          <p:cNvPr id="10" name="Audio 9">
            <a:hlinkClick r:id="" action="ppaction://media"/>
            <a:extLst>
              <a:ext uri="{FF2B5EF4-FFF2-40B4-BE49-F238E27FC236}">
                <a16:creationId xmlns:a16="http://schemas.microsoft.com/office/drawing/2014/main" id="{F31C58C4-6633-4179-95B4-DFFC2D576A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67701384"/>
      </p:ext>
    </p:extLst>
  </p:cSld>
  <p:clrMapOvr>
    <a:masterClrMapping/>
  </p:clrMapOvr>
  <mc:AlternateContent xmlns:mc="http://schemas.openxmlformats.org/markup-compatibility/2006">
    <mc:Choice xmlns:p14="http://schemas.microsoft.com/office/powerpoint/2010/main" Requires="p14">
      <p:transition spd="slow" p14:dur="2000" advTm="99414"/>
    </mc:Choice>
    <mc:Fallback>
      <p:transition spd="slow" advTm="99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4B19-8945-454E-908B-D458F28E1E47}"/>
              </a:ext>
            </a:extLst>
          </p:cNvPr>
          <p:cNvSpPr>
            <a:spLocks noGrp="1"/>
          </p:cNvSpPr>
          <p:nvPr>
            <p:ph type="title"/>
          </p:nvPr>
        </p:nvSpPr>
        <p:spPr/>
        <p:txBody>
          <a:bodyPr/>
          <a:lstStyle/>
          <a:p>
            <a:r>
              <a:rPr lang="en-US" dirty="0"/>
              <a:t>Dataset</a:t>
            </a:r>
          </a:p>
        </p:txBody>
      </p:sp>
      <p:sp>
        <p:nvSpPr>
          <p:cNvPr id="6" name="TextBox 5">
            <a:extLst>
              <a:ext uri="{FF2B5EF4-FFF2-40B4-BE49-F238E27FC236}">
                <a16:creationId xmlns:a16="http://schemas.microsoft.com/office/drawing/2014/main" id="{0192A206-3E37-4136-9090-8633A91B1A51}"/>
              </a:ext>
            </a:extLst>
          </p:cNvPr>
          <p:cNvSpPr txBox="1"/>
          <p:nvPr/>
        </p:nvSpPr>
        <p:spPr>
          <a:xfrm>
            <a:off x="586029" y="1411248"/>
            <a:ext cx="10705270" cy="4832092"/>
          </a:xfrm>
          <a:prstGeom prst="rect">
            <a:avLst/>
          </a:prstGeom>
          <a:noFill/>
        </p:spPr>
        <p:txBody>
          <a:bodyPr wrap="square">
            <a:spAutoFit/>
          </a:bodyPr>
          <a:lstStyle/>
          <a:p>
            <a:pPr marL="285750" indent="-285750" algn="l">
              <a:buFont typeface="Arial" panose="020B0604020202020204" pitchFamily="34" charset="0"/>
              <a:buChar char="•"/>
            </a:pPr>
            <a:r>
              <a:rPr lang="en-US" sz="2800" b="1" i="0" u="none" strike="noStrike" baseline="0" dirty="0" err="1"/>
              <a:t>HealthFacts</a:t>
            </a:r>
            <a:r>
              <a:rPr lang="en-US" sz="2800" i="0" u="none" strike="noStrike" baseline="0" dirty="0"/>
              <a:t> dataset created by </a:t>
            </a:r>
            <a:r>
              <a:rPr lang="en-US" sz="2800" b="1" i="0" u="none" strike="noStrike" baseline="0" dirty="0"/>
              <a:t>Cerner</a:t>
            </a:r>
          </a:p>
          <a:p>
            <a:pPr marL="285750" indent="-285750" algn="l">
              <a:buFont typeface="Arial" panose="020B0604020202020204" pitchFamily="34" charset="0"/>
              <a:buChar char="•"/>
            </a:pPr>
            <a:r>
              <a:rPr lang="en-US" sz="2800" i="0" u="none" strike="noStrike" baseline="0" dirty="0"/>
              <a:t>Timespan: January 2009 to June 2016</a:t>
            </a:r>
          </a:p>
          <a:p>
            <a:pPr marL="285750" indent="-285750" algn="l">
              <a:buFont typeface="Arial" panose="020B0604020202020204" pitchFamily="34" charset="0"/>
              <a:buChar char="•"/>
            </a:pPr>
            <a:r>
              <a:rPr lang="en-US" sz="2800" i="0" u="none" strike="noStrike" baseline="0" dirty="0"/>
              <a:t>1,901,437 records and 42,581 encounters</a:t>
            </a:r>
          </a:p>
          <a:p>
            <a:pPr marL="285750" indent="-285750" algn="l">
              <a:buFont typeface="Arial" panose="020B0604020202020204" pitchFamily="34" charset="0"/>
              <a:buChar char="•"/>
            </a:pPr>
            <a:r>
              <a:rPr lang="en-US" sz="2800" dirty="0"/>
              <a:t>The data can be divided into five broad categories:</a:t>
            </a:r>
          </a:p>
          <a:p>
            <a:pPr marL="742950" lvl="1" indent="-285750">
              <a:buFont typeface="Arial" panose="020B0604020202020204" pitchFamily="34" charset="0"/>
              <a:buChar char="•"/>
            </a:pPr>
            <a:r>
              <a:rPr lang="en-US" sz="2800" dirty="0"/>
              <a:t>Pharmacy data</a:t>
            </a:r>
          </a:p>
          <a:p>
            <a:pPr marL="742950" lvl="1" indent="-285750">
              <a:buFont typeface="Arial" panose="020B0604020202020204" pitchFamily="34" charset="0"/>
              <a:buChar char="•"/>
            </a:pPr>
            <a:r>
              <a:rPr lang="en-US" sz="2800" dirty="0"/>
              <a:t>Lab data</a:t>
            </a:r>
          </a:p>
          <a:p>
            <a:pPr marL="742950" lvl="1" indent="-285750">
              <a:buFont typeface="Arial" panose="020B0604020202020204" pitchFamily="34" charset="0"/>
              <a:buChar char="•"/>
            </a:pPr>
            <a:r>
              <a:rPr lang="en-US" sz="2800" dirty="0"/>
              <a:t>Billing data (codified diagnosis, procedure codes)</a:t>
            </a:r>
          </a:p>
          <a:p>
            <a:pPr marL="742950" lvl="1" indent="-285750">
              <a:buFont typeface="Arial" panose="020B0604020202020204" pitchFamily="34" charset="0"/>
              <a:buChar char="•"/>
            </a:pPr>
            <a:r>
              <a:rPr lang="en-US" sz="2800" dirty="0"/>
              <a:t>Clinical events (vital signs, pain, sedation, coma scales, respiratory, therapy etc.)</a:t>
            </a:r>
          </a:p>
          <a:p>
            <a:pPr marL="742950" lvl="1" indent="-285750">
              <a:buFont typeface="Arial" panose="020B0604020202020204" pitchFamily="34" charset="0"/>
              <a:buChar char="•"/>
            </a:pPr>
            <a:r>
              <a:rPr lang="en-US" sz="2800" dirty="0"/>
              <a:t>Microbiology (culture details, organisms isolated, antimicrobial medications, susceptibles)</a:t>
            </a:r>
          </a:p>
        </p:txBody>
      </p:sp>
      <p:pic>
        <p:nvPicPr>
          <p:cNvPr id="3" name="Audio 2">
            <a:hlinkClick r:id="" action="ppaction://media"/>
            <a:extLst>
              <a:ext uri="{FF2B5EF4-FFF2-40B4-BE49-F238E27FC236}">
                <a16:creationId xmlns:a16="http://schemas.microsoft.com/office/drawing/2014/main" id="{AA175594-FC90-4B59-9AF7-ED6253A7DB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97203906"/>
      </p:ext>
    </p:extLst>
  </p:cSld>
  <p:clrMapOvr>
    <a:masterClrMapping/>
  </p:clrMapOvr>
  <mc:AlternateContent xmlns:mc="http://schemas.openxmlformats.org/markup-compatibility/2006">
    <mc:Choice xmlns:p14="http://schemas.microsoft.com/office/powerpoint/2010/main" Requires="p14">
      <p:transition spd="slow" p14:dur="2000" advTm="44452"/>
    </mc:Choice>
    <mc:Fallback>
      <p:transition spd="slow" advTm="44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4B19-8945-454E-908B-D458F28E1E47}"/>
              </a:ext>
            </a:extLst>
          </p:cNvPr>
          <p:cNvSpPr>
            <a:spLocks noGrp="1"/>
          </p:cNvSpPr>
          <p:nvPr>
            <p:ph type="title"/>
          </p:nvPr>
        </p:nvSpPr>
        <p:spPr/>
        <p:txBody>
          <a:bodyPr/>
          <a:lstStyle/>
          <a:p>
            <a:r>
              <a:rPr lang="en-US" dirty="0"/>
              <a:t>Feature Set</a:t>
            </a:r>
          </a:p>
        </p:txBody>
      </p:sp>
      <p:pic>
        <p:nvPicPr>
          <p:cNvPr id="4" name="Picture 3" descr="Table&#10;&#10;Description automatically generated">
            <a:extLst>
              <a:ext uri="{FF2B5EF4-FFF2-40B4-BE49-F238E27FC236}">
                <a16:creationId xmlns:a16="http://schemas.microsoft.com/office/drawing/2014/main" id="{2DC02A4C-5396-4E25-B0CD-C1BB17880CD8}"/>
              </a:ext>
            </a:extLst>
          </p:cNvPr>
          <p:cNvPicPr>
            <a:picLocks noChangeAspect="1"/>
          </p:cNvPicPr>
          <p:nvPr/>
        </p:nvPicPr>
        <p:blipFill>
          <a:blip r:embed="rId5"/>
          <a:stretch>
            <a:fillRect/>
          </a:stretch>
        </p:blipFill>
        <p:spPr>
          <a:xfrm>
            <a:off x="1298109" y="1925689"/>
            <a:ext cx="9401175" cy="3209925"/>
          </a:xfrm>
          <a:prstGeom prst="rect">
            <a:avLst/>
          </a:prstGeom>
        </p:spPr>
      </p:pic>
      <p:pic>
        <p:nvPicPr>
          <p:cNvPr id="3" name="Audio 2">
            <a:hlinkClick r:id="" action="ppaction://media"/>
            <a:extLst>
              <a:ext uri="{FF2B5EF4-FFF2-40B4-BE49-F238E27FC236}">
                <a16:creationId xmlns:a16="http://schemas.microsoft.com/office/drawing/2014/main" id="{75532949-518C-49F3-B125-64D726666F2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64347703"/>
      </p:ext>
    </p:extLst>
  </p:cSld>
  <p:clrMapOvr>
    <a:masterClrMapping/>
  </p:clrMapOvr>
  <mc:AlternateContent xmlns:mc="http://schemas.openxmlformats.org/markup-compatibility/2006">
    <mc:Choice xmlns:p14="http://schemas.microsoft.com/office/powerpoint/2010/main" Requires="p14">
      <p:transition spd="slow" p14:dur="2000" advTm="49468"/>
    </mc:Choice>
    <mc:Fallback>
      <p:transition spd="slow" advTm="49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7F4C6-489A-4424-8877-C42E867936EA}"/>
              </a:ext>
            </a:extLst>
          </p:cNvPr>
          <p:cNvSpPr>
            <a:spLocks noGrp="1"/>
          </p:cNvSpPr>
          <p:nvPr>
            <p:ph type="title"/>
          </p:nvPr>
        </p:nvSpPr>
        <p:spPr/>
        <p:txBody>
          <a:bodyPr/>
          <a:lstStyle/>
          <a:p>
            <a:r>
              <a:rPr lang="en-US" dirty="0"/>
              <a:t>Pediatric Cohort</a:t>
            </a:r>
          </a:p>
        </p:txBody>
      </p:sp>
      <p:sp>
        <p:nvSpPr>
          <p:cNvPr id="9" name="TextBox 8">
            <a:extLst>
              <a:ext uri="{FF2B5EF4-FFF2-40B4-BE49-F238E27FC236}">
                <a16:creationId xmlns:a16="http://schemas.microsoft.com/office/drawing/2014/main" id="{AE58A221-03D6-4F9E-B567-E4629C0EC5B8}"/>
              </a:ext>
            </a:extLst>
          </p:cNvPr>
          <p:cNvSpPr txBox="1"/>
          <p:nvPr/>
        </p:nvSpPr>
        <p:spPr>
          <a:xfrm>
            <a:off x="586029" y="1411248"/>
            <a:ext cx="5198322" cy="3785652"/>
          </a:xfrm>
          <a:prstGeom prst="rect">
            <a:avLst/>
          </a:prstGeom>
          <a:noFill/>
        </p:spPr>
        <p:txBody>
          <a:bodyPr wrap="square">
            <a:spAutoFit/>
          </a:bodyPr>
          <a:lstStyle/>
          <a:p>
            <a:pPr algn="l"/>
            <a:r>
              <a:rPr lang="en-US" sz="2400" b="1" i="0" u="none" strike="noStrike" baseline="0" dirty="0"/>
              <a:t>Cohort A</a:t>
            </a:r>
          </a:p>
          <a:p>
            <a:pPr marL="285750" indent="-285750" algn="l">
              <a:buFont typeface="Arial" panose="020B0604020202020204" pitchFamily="34" charset="0"/>
              <a:buChar char="•"/>
            </a:pPr>
            <a:r>
              <a:rPr lang="en-US" sz="2400" i="0" u="none" strike="noStrike" baseline="0" dirty="0"/>
              <a:t>Age in years is not missing</a:t>
            </a:r>
          </a:p>
          <a:p>
            <a:pPr marL="285750" indent="-285750" algn="l">
              <a:buFont typeface="Arial" panose="020B0604020202020204" pitchFamily="34" charset="0"/>
              <a:buChar char="•"/>
            </a:pPr>
            <a:r>
              <a:rPr lang="en-US" sz="2400" i="0" u="none" strike="noStrike" baseline="0" dirty="0"/>
              <a:t>Age in years &lt;= 21</a:t>
            </a:r>
          </a:p>
          <a:p>
            <a:pPr marL="285750" indent="-285750" algn="l">
              <a:buFont typeface="Arial" panose="020B0604020202020204" pitchFamily="34" charset="0"/>
              <a:buChar char="•"/>
            </a:pPr>
            <a:r>
              <a:rPr lang="en-US" sz="2400" i="0" u="none" strike="noStrike" baseline="0" dirty="0"/>
              <a:t>Age in hours &gt; 0 OR Age in hours is not missing</a:t>
            </a:r>
          </a:p>
          <a:p>
            <a:pPr marL="285750" indent="-285750" algn="l">
              <a:buFont typeface="Arial" panose="020B0604020202020204" pitchFamily="34" charset="0"/>
              <a:buChar char="•"/>
            </a:pPr>
            <a:r>
              <a:rPr lang="en-US" sz="2400" i="0" u="none" strike="noStrike" baseline="0" dirty="0"/>
              <a:t>At least one care setting in (55, 56, 57 ,59, or 60) from source in (lab order, medication dispensed medication request, discharge care setting)</a:t>
            </a:r>
            <a:endParaRPr lang="en-US" sz="2400" dirty="0"/>
          </a:p>
        </p:txBody>
      </p:sp>
      <p:sp>
        <p:nvSpPr>
          <p:cNvPr id="10" name="TextBox 9">
            <a:extLst>
              <a:ext uri="{FF2B5EF4-FFF2-40B4-BE49-F238E27FC236}">
                <a16:creationId xmlns:a16="http://schemas.microsoft.com/office/drawing/2014/main" id="{24EEF3FE-A014-4964-8C2C-968D9B158AF3}"/>
              </a:ext>
            </a:extLst>
          </p:cNvPr>
          <p:cNvSpPr txBox="1"/>
          <p:nvPr/>
        </p:nvSpPr>
        <p:spPr>
          <a:xfrm>
            <a:off x="6089009" y="1411248"/>
            <a:ext cx="5198322" cy="2308324"/>
          </a:xfrm>
          <a:prstGeom prst="rect">
            <a:avLst/>
          </a:prstGeom>
          <a:noFill/>
        </p:spPr>
        <p:txBody>
          <a:bodyPr wrap="square">
            <a:spAutoFit/>
          </a:bodyPr>
          <a:lstStyle/>
          <a:p>
            <a:pPr algn="l"/>
            <a:r>
              <a:rPr lang="en-US" sz="2400" b="1" i="0" u="none" strike="noStrike" baseline="0" dirty="0"/>
              <a:t>Cohort B</a:t>
            </a:r>
          </a:p>
          <a:p>
            <a:pPr marL="285750" indent="-285750" algn="l">
              <a:buFont typeface="Arial" panose="020B0604020202020204" pitchFamily="34" charset="0"/>
              <a:buChar char="•"/>
            </a:pPr>
            <a:r>
              <a:rPr lang="en-US" sz="2400" i="0" u="none" strike="noStrike" baseline="0" dirty="0"/>
              <a:t>Age in years is not missing</a:t>
            </a:r>
          </a:p>
          <a:p>
            <a:pPr marL="285750" indent="-285750">
              <a:buFont typeface="Arial" panose="020B0604020202020204" pitchFamily="34" charset="0"/>
              <a:buChar char="•"/>
            </a:pPr>
            <a:r>
              <a:rPr lang="en-US" sz="2400" i="0" u="none" strike="noStrike" baseline="0" dirty="0"/>
              <a:t>Age in years &lt;= 21</a:t>
            </a:r>
          </a:p>
          <a:p>
            <a:pPr marL="285750" indent="-285750" algn="l">
              <a:buFont typeface="Arial" panose="020B0604020202020204" pitchFamily="34" charset="0"/>
              <a:buChar char="•"/>
            </a:pPr>
            <a:r>
              <a:rPr lang="en-US" sz="2400" i="0" u="none" strike="noStrike" baseline="0" dirty="0"/>
              <a:t>Age in hours &gt; 0 OR Age in hours is not missing</a:t>
            </a:r>
          </a:p>
          <a:p>
            <a:pPr marL="285750" indent="-285750" algn="l">
              <a:buFont typeface="Arial" panose="020B0604020202020204" pitchFamily="34" charset="0"/>
              <a:buChar char="•"/>
            </a:pPr>
            <a:r>
              <a:rPr lang="en-US" sz="2400" i="0" u="none" strike="noStrike" baseline="0" dirty="0"/>
              <a:t>Patient type is inpatient </a:t>
            </a:r>
            <a:endParaRPr lang="en-US" sz="2400" dirty="0"/>
          </a:p>
        </p:txBody>
      </p:sp>
      <p:pic>
        <p:nvPicPr>
          <p:cNvPr id="13" name="Audio 12">
            <a:hlinkClick r:id="" action="ppaction://media"/>
            <a:extLst>
              <a:ext uri="{FF2B5EF4-FFF2-40B4-BE49-F238E27FC236}">
                <a16:creationId xmlns:a16="http://schemas.microsoft.com/office/drawing/2014/main" id="{98F30B0C-DE6C-4BC0-83B1-BFB05AE8E8F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08918403"/>
      </p:ext>
    </p:extLst>
  </p:cSld>
  <p:clrMapOvr>
    <a:masterClrMapping/>
  </p:clrMapOvr>
  <mc:AlternateContent xmlns:mc="http://schemas.openxmlformats.org/markup-compatibility/2006">
    <mc:Choice xmlns:p14="http://schemas.microsoft.com/office/powerpoint/2010/main" Requires="p14">
      <p:transition spd="slow" p14:dur="2000" advTm="36894"/>
    </mc:Choice>
    <mc:Fallback>
      <p:transition spd="slow" advTm="36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23DA3-B5EF-5A40-97DF-FB8F5156AA70}"/>
              </a:ext>
            </a:extLst>
          </p:cNvPr>
          <p:cNvSpPr>
            <a:spLocks noGrp="1"/>
          </p:cNvSpPr>
          <p:nvPr>
            <p:ph type="title"/>
          </p:nvPr>
        </p:nvSpPr>
        <p:spPr>
          <a:xfrm>
            <a:off x="281371" y="91442"/>
            <a:ext cx="10515600" cy="1325563"/>
          </a:xfrm>
        </p:spPr>
        <p:txBody>
          <a:bodyPr/>
          <a:lstStyle/>
          <a:p>
            <a:r>
              <a:rPr lang="en-US" dirty="0"/>
              <a:t>Predicting Patient State</a:t>
            </a:r>
          </a:p>
        </p:txBody>
      </p:sp>
      <p:sp>
        <p:nvSpPr>
          <p:cNvPr id="22" name="TextBox 21">
            <a:extLst>
              <a:ext uri="{FF2B5EF4-FFF2-40B4-BE49-F238E27FC236}">
                <a16:creationId xmlns:a16="http://schemas.microsoft.com/office/drawing/2014/main" id="{6C407AF9-3E84-A143-BF4C-4E7B2B7C8CC9}"/>
              </a:ext>
            </a:extLst>
          </p:cNvPr>
          <p:cNvSpPr txBox="1"/>
          <p:nvPr/>
        </p:nvSpPr>
        <p:spPr>
          <a:xfrm>
            <a:off x="721537" y="4436457"/>
            <a:ext cx="10055477"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t>Predict the current and future states, </a:t>
            </a:r>
          </a:p>
          <a:p>
            <a:pPr marL="342900" indent="-342900">
              <a:buFont typeface="Arial" panose="020B0604020202020204" pitchFamily="34" charset="0"/>
              <a:buChar char="•"/>
            </a:pPr>
            <a:r>
              <a:rPr lang="en-US" sz="2400" dirty="0"/>
              <a:t>Patient’s condition in next</a:t>
            </a:r>
            <a:r>
              <a:rPr lang="en-US" sz="2400" b="1" dirty="0"/>
              <a:t> </a:t>
            </a:r>
            <a:r>
              <a:rPr lang="en-US" sz="2400" b="1" i="1" dirty="0"/>
              <a:t>n</a:t>
            </a:r>
            <a:r>
              <a:rPr lang="en-US" sz="2400" b="1" dirty="0"/>
              <a:t> </a:t>
            </a:r>
            <a:r>
              <a:rPr lang="en-US" sz="2400" dirty="0"/>
              <a:t>time steps (</a:t>
            </a:r>
            <a:r>
              <a:rPr lang="en-US" sz="2400" i="1" dirty="0"/>
              <a:t>n = 1,2,3,4</a:t>
            </a:r>
            <a:r>
              <a:rPr lang="en-US" sz="2400" dirty="0"/>
              <a:t>) </a:t>
            </a:r>
          </a:p>
          <a:p>
            <a:pPr marL="342900" indent="-342900">
              <a:buFont typeface="Arial" panose="020B0604020202020204" pitchFamily="34" charset="0"/>
              <a:buChar char="•"/>
            </a:pPr>
            <a:r>
              <a:rPr lang="en-US" sz="2400" dirty="0"/>
              <a:t>Useful for risk stratification and preemptive measures</a:t>
            </a:r>
          </a:p>
          <a:p>
            <a:pPr marL="342900" indent="-342900">
              <a:buFont typeface="Arial" panose="020B0604020202020204" pitchFamily="34" charset="0"/>
              <a:buChar char="•"/>
            </a:pPr>
            <a:r>
              <a:rPr lang="en-US" sz="2400" dirty="0"/>
              <a:t>Labels and some features are defined by a complex logic</a:t>
            </a:r>
            <a:endParaRPr lang="en-US" sz="3200" dirty="0"/>
          </a:p>
        </p:txBody>
      </p:sp>
      <p:pic>
        <p:nvPicPr>
          <p:cNvPr id="30" name="Picture 29">
            <a:extLst>
              <a:ext uri="{FF2B5EF4-FFF2-40B4-BE49-F238E27FC236}">
                <a16:creationId xmlns:a16="http://schemas.microsoft.com/office/drawing/2014/main" id="{226BFAF7-9D79-4454-BA47-FEA38A929E49}"/>
              </a:ext>
            </a:extLst>
          </p:cNvPr>
          <p:cNvPicPr>
            <a:picLocks noChangeAspect="1"/>
          </p:cNvPicPr>
          <p:nvPr/>
        </p:nvPicPr>
        <p:blipFill rotWithShape="1">
          <a:blip r:embed="rId4"/>
          <a:srcRect r="14470"/>
          <a:stretch/>
        </p:blipFill>
        <p:spPr>
          <a:xfrm>
            <a:off x="1197927" y="1417004"/>
            <a:ext cx="2347632" cy="1828800"/>
          </a:xfrm>
          <a:prstGeom prst="rect">
            <a:avLst/>
          </a:prstGeom>
        </p:spPr>
      </p:pic>
      <p:pic>
        <p:nvPicPr>
          <p:cNvPr id="31" name="Picture 30">
            <a:extLst>
              <a:ext uri="{FF2B5EF4-FFF2-40B4-BE49-F238E27FC236}">
                <a16:creationId xmlns:a16="http://schemas.microsoft.com/office/drawing/2014/main" id="{EC2F5CD8-7660-4411-B056-A16476EC49A2}"/>
              </a:ext>
            </a:extLst>
          </p:cNvPr>
          <p:cNvPicPr>
            <a:picLocks noChangeAspect="1"/>
          </p:cNvPicPr>
          <p:nvPr/>
        </p:nvPicPr>
        <p:blipFill rotWithShape="1">
          <a:blip r:embed="rId5"/>
          <a:srcRect l="10585" r="12939"/>
          <a:stretch/>
        </p:blipFill>
        <p:spPr>
          <a:xfrm>
            <a:off x="5014380" y="1417003"/>
            <a:ext cx="2347632" cy="1828800"/>
          </a:xfrm>
          <a:prstGeom prst="rect">
            <a:avLst/>
          </a:prstGeom>
        </p:spPr>
      </p:pic>
      <p:pic>
        <p:nvPicPr>
          <p:cNvPr id="32" name="Picture 31">
            <a:extLst>
              <a:ext uri="{FF2B5EF4-FFF2-40B4-BE49-F238E27FC236}">
                <a16:creationId xmlns:a16="http://schemas.microsoft.com/office/drawing/2014/main" id="{7024125A-39B2-4326-9E47-1A13D310C60D}"/>
              </a:ext>
            </a:extLst>
          </p:cNvPr>
          <p:cNvPicPr>
            <a:picLocks noChangeAspect="1"/>
          </p:cNvPicPr>
          <p:nvPr/>
        </p:nvPicPr>
        <p:blipFill>
          <a:blip r:embed="rId6"/>
          <a:stretch>
            <a:fillRect/>
          </a:stretch>
        </p:blipFill>
        <p:spPr>
          <a:xfrm>
            <a:off x="9256619" y="1417003"/>
            <a:ext cx="1828800" cy="1828800"/>
          </a:xfrm>
          <a:prstGeom prst="rect">
            <a:avLst/>
          </a:prstGeom>
        </p:spPr>
      </p:pic>
      <p:sp>
        <p:nvSpPr>
          <p:cNvPr id="33" name="TextBox 32">
            <a:extLst>
              <a:ext uri="{FF2B5EF4-FFF2-40B4-BE49-F238E27FC236}">
                <a16:creationId xmlns:a16="http://schemas.microsoft.com/office/drawing/2014/main" id="{C7657B83-EA33-49BC-9EFE-2CC555D118B0}"/>
              </a:ext>
            </a:extLst>
          </p:cNvPr>
          <p:cNvSpPr txBox="1"/>
          <p:nvPr/>
        </p:nvSpPr>
        <p:spPr>
          <a:xfrm>
            <a:off x="9717639" y="3245803"/>
            <a:ext cx="622286" cy="461665"/>
          </a:xfrm>
          <a:prstGeom prst="rect">
            <a:avLst/>
          </a:prstGeom>
          <a:noFill/>
        </p:spPr>
        <p:txBody>
          <a:bodyPr wrap="none" rtlCol="0">
            <a:spAutoFit/>
          </a:bodyPr>
          <a:lstStyle/>
          <a:p>
            <a:r>
              <a:rPr lang="en-US" sz="2400" b="1" dirty="0">
                <a:latin typeface="+mj-lt"/>
              </a:rPr>
              <a:t>ICU</a:t>
            </a:r>
          </a:p>
        </p:txBody>
      </p:sp>
      <p:sp>
        <p:nvSpPr>
          <p:cNvPr id="34" name="TextBox 33">
            <a:extLst>
              <a:ext uri="{FF2B5EF4-FFF2-40B4-BE49-F238E27FC236}">
                <a16:creationId xmlns:a16="http://schemas.microsoft.com/office/drawing/2014/main" id="{502505F7-DA39-4E34-8C7E-E059F8FFA770}"/>
              </a:ext>
            </a:extLst>
          </p:cNvPr>
          <p:cNvSpPr txBox="1"/>
          <p:nvPr/>
        </p:nvSpPr>
        <p:spPr>
          <a:xfrm>
            <a:off x="1890781" y="3245803"/>
            <a:ext cx="1117614" cy="461665"/>
          </a:xfrm>
          <a:prstGeom prst="rect">
            <a:avLst/>
          </a:prstGeom>
          <a:noFill/>
        </p:spPr>
        <p:txBody>
          <a:bodyPr wrap="none" rtlCol="0">
            <a:spAutoFit/>
          </a:bodyPr>
          <a:lstStyle/>
          <a:p>
            <a:r>
              <a:rPr lang="en-US" sz="2400" b="1" dirty="0">
                <a:latin typeface="+mj-lt"/>
              </a:rPr>
              <a:t>not ICU</a:t>
            </a:r>
          </a:p>
        </p:txBody>
      </p:sp>
      <p:sp>
        <p:nvSpPr>
          <p:cNvPr id="35" name="TextBox 34">
            <a:extLst>
              <a:ext uri="{FF2B5EF4-FFF2-40B4-BE49-F238E27FC236}">
                <a16:creationId xmlns:a16="http://schemas.microsoft.com/office/drawing/2014/main" id="{7E76961C-9EF4-4AC0-8AED-7443442ED502}"/>
              </a:ext>
            </a:extLst>
          </p:cNvPr>
          <p:cNvSpPr txBox="1"/>
          <p:nvPr/>
        </p:nvSpPr>
        <p:spPr>
          <a:xfrm>
            <a:off x="5470709" y="3245802"/>
            <a:ext cx="1414426" cy="461665"/>
          </a:xfrm>
          <a:prstGeom prst="rect">
            <a:avLst/>
          </a:prstGeom>
          <a:noFill/>
        </p:spPr>
        <p:txBody>
          <a:bodyPr wrap="none" rtlCol="0">
            <a:spAutoFit/>
          </a:bodyPr>
          <a:lstStyle/>
          <a:p>
            <a:r>
              <a:rPr lang="en-US" sz="2400" b="1" dirty="0">
                <a:latin typeface="+mj-lt"/>
              </a:rPr>
              <a:t>Transition</a:t>
            </a:r>
          </a:p>
        </p:txBody>
      </p:sp>
      <p:cxnSp>
        <p:nvCxnSpPr>
          <p:cNvPr id="36" name="Straight Arrow Connector 35">
            <a:extLst>
              <a:ext uri="{FF2B5EF4-FFF2-40B4-BE49-F238E27FC236}">
                <a16:creationId xmlns:a16="http://schemas.microsoft.com/office/drawing/2014/main" id="{E270CA86-9BB2-4D0E-AADC-6581603F5DC7}"/>
              </a:ext>
            </a:extLst>
          </p:cNvPr>
          <p:cNvCxnSpPr/>
          <p:nvPr/>
        </p:nvCxnSpPr>
        <p:spPr>
          <a:xfrm>
            <a:off x="3796184" y="2102964"/>
            <a:ext cx="955964" cy="0"/>
          </a:xfrm>
          <a:prstGeom prst="straightConnector1">
            <a:avLst/>
          </a:prstGeom>
          <a:ln w="254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FD1840F-3967-42F1-A186-B1CEDFC554DA}"/>
              </a:ext>
            </a:extLst>
          </p:cNvPr>
          <p:cNvCxnSpPr>
            <a:cxnSpLocks/>
          </p:cNvCxnSpPr>
          <p:nvPr/>
        </p:nvCxnSpPr>
        <p:spPr>
          <a:xfrm flipH="1">
            <a:off x="3791675" y="2425485"/>
            <a:ext cx="960473" cy="0"/>
          </a:xfrm>
          <a:prstGeom prst="straightConnector1">
            <a:avLst/>
          </a:prstGeom>
          <a:ln w="254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1404D16-C0F8-45C9-91DE-F17DBACEACBA}"/>
              </a:ext>
            </a:extLst>
          </p:cNvPr>
          <p:cNvCxnSpPr/>
          <p:nvPr/>
        </p:nvCxnSpPr>
        <p:spPr>
          <a:xfrm>
            <a:off x="7797570" y="2102964"/>
            <a:ext cx="955964" cy="0"/>
          </a:xfrm>
          <a:prstGeom prst="straightConnector1">
            <a:avLst/>
          </a:prstGeom>
          <a:ln w="254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C6CE011-DA59-417A-8604-1CA2D1A8E917}"/>
              </a:ext>
            </a:extLst>
          </p:cNvPr>
          <p:cNvCxnSpPr>
            <a:cxnSpLocks/>
          </p:cNvCxnSpPr>
          <p:nvPr/>
        </p:nvCxnSpPr>
        <p:spPr>
          <a:xfrm flipH="1">
            <a:off x="7793061" y="2425485"/>
            <a:ext cx="960473" cy="0"/>
          </a:xfrm>
          <a:prstGeom prst="straightConnector1">
            <a:avLst/>
          </a:prstGeom>
          <a:ln w="254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3" name="Audio 2">
            <a:hlinkClick r:id="" action="ppaction://media"/>
            <a:extLst>
              <a:ext uri="{FF2B5EF4-FFF2-40B4-BE49-F238E27FC236}">
                <a16:creationId xmlns:a16="http://schemas.microsoft.com/office/drawing/2014/main" id="{0BA1D54A-6E86-4EFA-8F12-88C4532832E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00357042"/>
      </p:ext>
    </p:extLst>
  </p:cSld>
  <p:clrMapOvr>
    <a:masterClrMapping/>
  </p:clrMapOvr>
  <mc:AlternateContent xmlns:mc="http://schemas.openxmlformats.org/markup-compatibility/2006">
    <mc:Choice xmlns:p14="http://schemas.microsoft.com/office/powerpoint/2010/main" Requires="p14">
      <p:transition spd="slow" p14:dur="2000" advTm="29336"/>
    </mc:Choice>
    <mc:Fallback>
      <p:transition spd="slow" advTm="29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1_Office Theme">
  <a:themeElements>
    <a:clrScheme name="Custom 1">
      <a:dk1>
        <a:srgbClr val="172043"/>
      </a:dk1>
      <a:lt1>
        <a:srgbClr val="FEFCFF"/>
      </a:lt1>
      <a:dk2>
        <a:srgbClr val="4E4F51"/>
      </a:dk2>
      <a:lt2>
        <a:srgbClr val="FFFFFF"/>
      </a:lt2>
      <a:accent1>
        <a:srgbClr val="E1147D"/>
      </a:accent1>
      <a:accent2>
        <a:srgbClr val="9B2E86"/>
      </a:accent2>
      <a:accent3>
        <a:srgbClr val="58266D"/>
      </a:accent3>
      <a:accent4>
        <a:srgbClr val="EE7F22"/>
      </a:accent4>
      <a:accent5>
        <a:srgbClr val="23AEE7"/>
      </a:accent5>
      <a:accent6>
        <a:srgbClr val="B2CB5B"/>
      </a:accent6>
      <a:hlink>
        <a:srgbClr val="E1147D"/>
      </a:hlink>
      <a:folHlink>
        <a:srgbClr val="58266D"/>
      </a:folHlink>
    </a:clrScheme>
    <a:fontScheme name="Segoe">
      <a:majorFont>
        <a:latin typeface="Calibr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AEC7C7526F3BB4A92DF83DE35BFD15D" ma:contentTypeVersion="12" ma:contentTypeDescription="Create a new document." ma:contentTypeScope="" ma:versionID="5aaf0a3be98059b29a85d84afe4e7244">
  <xsd:schema xmlns:xsd="http://www.w3.org/2001/XMLSchema" xmlns:xs="http://www.w3.org/2001/XMLSchema" xmlns:p="http://schemas.microsoft.com/office/2006/metadata/properties" xmlns:ns2="e057cc39-623c-476e-b661-90aa6abd2cbf" xmlns:ns3="1275e166-0ffa-4ad7-97e9-c468c00a253b" targetNamespace="http://schemas.microsoft.com/office/2006/metadata/properties" ma:root="true" ma:fieldsID="3a229e4b937a1c71abe7e49d036aa152" ns2:_="" ns3:_="">
    <xsd:import namespace="e057cc39-623c-476e-b661-90aa6abd2cbf"/>
    <xsd:import namespace="1275e166-0ffa-4ad7-97e9-c468c00a253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57cc39-623c-476e-b661-90aa6abd2c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75e166-0ffa-4ad7-97e9-c468c00a253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3038215-4068-40C3-B3C4-5B0AD35D6573}"/>
</file>

<file path=customXml/itemProps2.xml><?xml version="1.0" encoding="utf-8"?>
<ds:datastoreItem xmlns:ds="http://schemas.openxmlformats.org/officeDocument/2006/customXml" ds:itemID="{4401880E-6FFE-4922-A612-288F03FE26EC}">
  <ds:schemaRefs>
    <ds:schemaRef ds:uri="http://schemas.microsoft.com/sharepoint/v3/contenttype/forms"/>
  </ds:schemaRefs>
</ds:datastoreItem>
</file>

<file path=customXml/itemProps3.xml><?xml version="1.0" encoding="utf-8"?>
<ds:datastoreItem xmlns:ds="http://schemas.openxmlformats.org/officeDocument/2006/customXml" ds:itemID="{FCCF52C0-2489-411A-8E17-41CD6C52E64A}">
  <ds:schemaRefs>
    <ds:schemaRef ds:uri="http://schemas.microsoft.com/office/2006/documentManagement/types"/>
    <ds:schemaRef ds:uri="http://schemas.openxmlformats.org/package/2006/metadata/core-properties"/>
    <ds:schemaRef ds:uri="http://www.w3.org/XML/1998/namespace"/>
    <ds:schemaRef ds:uri="78036929-bfa2-44bf-b99f-43ce51fc23a4"/>
    <ds:schemaRef ds:uri="http://purl.org/dc/elements/1.1/"/>
    <ds:schemaRef ds:uri="57d7474c-8799-4b18-8482-e2ba9666edff"/>
    <ds:schemaRef ds:uri="http://schemas.microsoft.com/office/2006/metadata/properties"/>
    <ds:schemaRef ds:uri="http://purl.org/dc/dcmitype/"/>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2051</TotalTime>
  <Words>1550</Words>
  <Application>Microsoft Office PowerPoint</Application>
  <PresentationFormat>Widescreen</PresentationFormat>
  <Paragraphs>142</Paragraphs>
  <Slides>19</Slides>
  <Notes>15</Notes>
  <HiddenSlides>0</HiddenSlides>
  <MMClips>17</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Apple SD Gothic Neo UltraLight</vt:lpstr>
      <vt:lpstr>Arial</vt:lpstr>
      <vt:lpstr>Calibri</vt:lpstr>
      <vt:lpstr>Calibri Light</vt:lpstr>
      <vt:lpstr>NimbusRomNo9L-Regu</vt:lpstr>
      <vt:lpstr>Roboto</vt:lpstr>
      <vt:lpstr>Segoe UI</vt:lpstr>
      <vt:lpstr>Segoe UI Light</vt:lpstr>
      <vt:lpstr>Segoe UI Semibold</vt:lpstr>
      <vt:lpstr>1_Office Theme</vt:lpstr>
      <vt:lpstr>PowerPoint Presentation</vt:lpstr>
      <vt:lpstr>Background and Scope</vt:lpstr>
      <vt:lpstr>Clinical Deterioration</vt:lpstr>
      <vt:lpstr>The Problem of Patient Deteoriation</vt:lpstr>
      <vt:lpstr>Risk Scoring Models in Healthcare</vt:lpstr>
      <vt:lpstr>Dataset</vt:lpstr>
      <vt:lpstr>Feature Set</vt:lpstr>
      <vt:lpstr>Pediatric Cohort</vt:lpstr>
      <vt:lpstr>Predicting Patient State</vt:lpstr>
      <vt:lpstr>Model Setup</vt:lpstr>
      <vt:lpstr>Experiments: Predicting Future State 1</vt:lpstr>
      <vt:lpstr>Experiments: Predicting Current and Future States</vt:lpstr>
      <vt:lpstr>Experiments: Predicting Transition States</vt:lpstr>
      <vt:lpstr>Experiments: Minimal Model</vt:lpstr>
      <vt:lpstr>Global Feature Importance (Next Future State)</vt:lpstr>
      <vt:lpstr>Cohort Feature Importance: Outliers</vt:lpstr>
      <vt:lpstr>Conclusion &amp; Future Directions</vt:lpstr>
      <vt:lpstr>Q&amp;A </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Suite Template</dc:title>
  <dc:creator>Carly Eckert</dc:creator>
  <cp:lastModifiedBy>Aurangzeb Ahmad</cp:lastModifiedBy>
  <cp:revision>139</cp:revision>
  <dcterms:created xsi:type="dcterms:W3CDTF">2019-01-21T17:30:50Z</dcterms:created>
  <dcterms:modified xsi:type="dcterms:W3CDTF">2021-08-12T10:46:18Z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0x0101005AEC7C7526F3BB4A92DF83DE35BFD15D</vt:lpwstr>
  </property>
</Properties>
</file>